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9.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10.xml" ContentType="application/vnd.openxmlformats-officedocument.presentationml.tags+xml"/>
  <Override PartName="/ppt/notesSlides/notesSlide3.xml" ContentType="application/vnd.openxmlformats-officedocument.presentationml.notesSlide+xml"/>
  <Override PartName="/ppt/theme/themeOverride3.xml" ContentType="application/vnd.openxmlformats-officedocument.themeOverr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Override4.xml" ContentType="application/vnd.openxmlformats-officedocument.themeOverride+xml"/>
  <Override PartName="/ppt/tags/tag16.xml" ContentType="application/vnd.openxmlformats-officedocument.presentationml.tags+xml"/>
  <Override PartName="/ppt/notesSlides/notesSlide5.xml" ContentType="application/vnd.openxmlformats-officedocument.presentationml.notesSlide+xml"/>
  <Override PartName="/ppt/theme/themeOverride5.xml" ContentType="application/vnd.openxmlformats-officedocument.themeOverr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1.xml" ContentType="application/vnd.openxmlformats-officedocument.presentationml.notesSlide+xml"/>
  <Override PartName="/ppt/theme/themeOverride6.xml" ContentType="application/vnd.openxmlformats-officedocument.themeOverride+xml"/>
  <Override PartName="/ppt/tags/tag50.xml" ContentType="application/vnd.openxmlformats-officedocument.presentationml.tags+xml"/>
  <Override PartName="/ppt/notesSlides/notesSlide12.xml" ContentType="application/vnd.openxmlformats-officedocument.presentationml.notesSlide+xml"/>
  <Override PartName="/ppt/theme/themeOverride7.xml" ContentType="application/vnd.openxmlformats-officedocument.themeOverride+xml"/>
  <Override PartName="/ppt/tags/tag5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8.xml" ContentType="application/vnd.openxmlformats-officedocument.presentationml.notesSlide+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1.xml" ContentType="application/vnd.openxmlformats-officedocument.presentationml.notesSlide+xml"/>
  <Override PartName="/ppt/tags/tag74.xml" ContentType="application/vnd.openxmlformats-officedocument.presentationml.tags+xml"/>
  <Override PartName="/ppt/notesSlides/notesSlide2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3.xml" ContentType="application/vnd.openxmlformats-officedocument.presentationml.notesSlide+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6.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2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9.xml" ContentType="application/vnd.openxmlformats-officedocument.presentationml.notesSlide+xml"/>
  <Override PartName="/ppt/theme/themeOverride8.xml" ContentType="application/vnd.openxmlformats-officedocument.themeOverride+xml"/>
  <Override PartName="/ppt/tags/tag97.xml" ContentType="application/vnd.openxmlformats-officedocument.presentationml.tags+xml"/>
  <Override PartName="/ppt/notesSlides/notesSlide30.xml" ContentType="application/vnd.openxmlformats-officedocument.presentationml.notesSlide+xml"/>
  <Override PartName="/ppt/theme/themeOverride9.xml" ContentType="application/vnd.openxmlformats-officedocument.themeOverride+xml"/>
  <Override PartName="/ppt/tags/tag98.xml" ContentType="application/vnd.openxmlformats-officedocument.presentationml.tags+xml"/>
  <Override PartName="/ppt/notesSlides/notesSlide31.xml" ContentType="application/vnd.openxmlformats-officedocument.presentationml.notesSlide+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23"/>
  </p:notesMasterIdLst>
  <p:handoutMasterIdLst>
    <p:handoutMasterId r:id="rId124"/>
  </p:handoutMasterIdLst>
  <p:sldIdLst>
    <p:sldId id="799" r:id="rId3"/>
    <p:sldId id="715" r:id="rId4"/>
    <p:sldId id="267" r:id="rId5"/>
    <p:sldId id="269" r:id="rId6"/>
    <p:sldId id="377" r:id="rId7"/>
    <p:sldId id="270" r:id="rId8"/>
    <p:sldId id="558" r:id="rId9"/>
    <p:sldId id="263" r:id="rId10"/>
    <p:sldId id="264" r:id="rId11"/>
    <p:sldId id="340" r:id="rId12"/>
    <p:sldId id="344" r:id="rId13"/>
    <p:sldId id="342" r:id="rId14"/>
    <p:sldId id="338" r:id="rId15"/>
    <p:sldId id="346" r:id="rId16"/>
    <p:sldId id="347" r:id="rId17"/>
    <p:sldId id="348" r:id="rId18"/>
    <p:sldId id="349" r:id="rId19"/>
    <p:sldId id="351" r:id="rId20"/>
    <p:sldId id="352" r:id="rId21"/>
    <p:sldId id="353" r:id="rId22"/>
    <p:sldId id="354" r:id="rId23"/>
    <p:sldId id="376" r:id="rId24"/>
    <p:sldId id="379" r:id="rId25"/>
    <p:sldId id="375" r:id="rId26"/>
    <p:sldId id="381" r:id="rId27"/>
    <p:sldId id="355" r:id="rId28"/>
    <p:sldId id="356" r:id="rId29"/>
    <p:sldId id="357" r:id="rId30"/>
    <p:sldId id="358" r:id="rId31"/>
    <p:sldId id="359" r:id="rId32"/>
    <p:sldId id="362" r:id="rId33"/>
    <p:sldId id="364" r:id="rId34"/>
    <p:sldId id="365" r:id="rId35"/>
    <p:sldId id="366" r:id="rId36"/>
    <p:sldId id="367" r:id="rId37"/>
    <p:sldId id="368" r:id="rId38"/>
    <p:sldId id="369" r:id="rId39"/>
    <p:sldId id="370" r:id="rId40"/>
    <p:sldId id="371" r:id="rId41"/>
    <p:sldId id="372" r:id="rId42"/>
    <p:sldId id="395" r:id="rId43"/>
    <p:sldId id="396" r:id="rId44"/>
    <p:sldId id="397" r:id="rId45"/>
    <p:sldId id="390" r:id="rId46"/>
    <p:sldId id="389" r:id="rId47"/>
    <p:sldId id="391" r:id="rId48"/>
    <p:sldId id="559" r:id="rId49"/>
    <p:sldId id="384" r:id="rId50"/>
    <p:sldId id="398" r:id="rId51"/>
    <p:sldId id="374" r:id="rId52"/>
    <p:sldId id="404" r:id="rId53"/>
    <p:sldId id="475" r:id="rId54"/>
    <p:sldId id="402" r:id="rId55"/>
    <p:sldId id="393" r:id="rId56"/>
    <p:sldId id="401" r:id="rId57"/>
    <p:sldId id="399" r:id="rId58"/>
    <p:sldId id="403" r:id="rId59"/>
    <p:sldId id="479" r:id="rId60"/>
    <p:sldId id="480" r:id="rId61"/>
    <p:sldId id="487" r:id="rId62"/>
    <p:sldId id="493" r:id="rId63"/>
    <p:sldId id="494" r:id="rId64"/>
    <p:sldId id="501" r:id="rId65"/>
    <p:sldId id="485" r:id="rId66"/>
    <p:sldId id="488" r:id="rId67"/>
    <p:sldId id="476" r:id="rId68"/>
    <p:sldId id="274" r:id="rId69"/>
    <p:sldId id="477" r:id="rId70"/>
    <p:sldId id="278" r:id="rId71"/>
    <p:sldId id="279" r:id="rId72"/>
    <p:sldId id="478" r:id="rId73"/>
    <p:sldId id="481" r:id="rId74"/>
    <p:sldId id="491" r:id="rId75"/>
    <p:sldId id="484" r:id="rId76"/>
    <p:sldId id="492" r:id="rId77"/>
    <p:sldId id="489" r:id="rId78"/>
    <p:sldId id="497" r:id="rId79"/>
    <p:sldId id="498" r:id="rId80"/>
    <p:sldId id="499" r:id="rId81"/>
    <p:sldId id="500" r:id="rId82"/>
    <p:sldId id="502" r:id="rId83"/>
    <p:sldId id="503" r:id="rId84"/>
    <p:sldId id="504" r:id="rId85"/>
    <p:sldId id="508" r:id="rId86"/>
    <p:sldId id="507" r:id="rId87"/>
    <p:sldId id="505" r:id="rId88"/>
    <p:sldId id="506" r:id="rId89"/>
    <p:sldId id="510" r:id="rId90"/>
    <p:sldId id="511" r:id="rId91"/>
    <p:sldId id="702" r:id="rId92"/>
    <p:sldId id="703" r:id="rId93"/>
    <p:sldId id="704" r:id="rId94"/>
    <p:sldId id="706" r:id="rId95"/>
    <p:sldId id="512" r:id="rId96"/>
    <p:sldId id="509" r:id="rId97"/>
    <p:sldId id="287" r:id="rId98"/>
    <p:sldId id="313" r:id="rId99"/>
    <p:sldId id="288" r:id="rId100"/>
    <p:sldId id="289" r:id="rId101"/>
    <p:sldId id="292" r:id="rId102"/>
    <p:sldId id="680" r:id="rId103"/>
    <p:sldId id="681" r:id="rId104"/>
    <p:sldId id="682" r:id="rId105"/>
    <p:sldId id="683" r:id="rId106"/>
    <p:sldId id="684" r:id="rId107"/>
    <p:sldId id="685" r:id="rId108"/>
    <p:sldId id="686" r:id="rId109"/>
    <p:sldId id="687" r:id="rId110"/>
    <p:sldId id="688" r:id="rId111"/>
    <p:sldId id="689" r:id="rId112"/>
    <p:sldId id="690" r:id="rId113"/>
    <p:sldId id="800" r:id="rId114"/>
    <p:sldId id="693" r:id="rId115"/>
    <p:sldId id="694" r:id="rId116"/>
    <p:sldId id="695" r:id="rId117"/>
    <p:sldId id="696" r:id="rId118"/>
    <p:sldId id="697" r:id="rId119"/>
    <p:sldId id="698" r:id="rId120"/>
    <p:sldId id="699" r:id="rId121"/>
    <p:sldId id="700"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D11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3"/>
    <p:restoredTop sz="79946"/>
  </p:normalViewPr>
  <p:slideViewPr>
    <p:cSldViewPr snapToGrid="0" snapToObjects="1">
      <p:cViewPr varScale="1">
        <p:scale>
          <a:sx n="101" d="100"/>
          <a:sy n="101" d="100"/>
        </p:scale>
        <p:origin x="12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2018/6/14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974E6A-E105-904E-A03E-ADA62846B0AB}" type="datetimeFigureOut">
              <a:rPr kumimoji="1" lang="zh-CN" altLang="en-US" smtClean="0"/>
              <a:t>2018/6/14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F8395-1D85-F946-8B91-3B4C85787B7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baidu.com/s?wd=%E5%98%89%E5%85%B4%E5%8D%97%E6%B9%96&amp;tn=SE_PcZhidaonwhc_ngpagmjz&amp;rsv_dl=gh_pc_zhidao"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baidu.com/s?wd=%E5%98%89%E5%85%B4%E5%8D%97%E6%B9%96&amp;tn=SE_PcZhidaonwhc_ngpagmjz&amp;rsv_dl=gh_pc_zhida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baidu.com/s?wd=%E5%86%9B%E6%94%BF%E5%BA%9C&amp;tn=SE_PcZhidaonwhc_ngpagmjz&amp;rsv_dl=gh_pc_zhidao" TargetMode="External"/><Relationship Id="rId3" Type="http://schemas.openxmlformats.org/officeDocument/2006/relationships/hyperlink" Target="https://www.baidu.com/s?wd=%E4%B8%AD%E5%8D%8E%E6%B0%91%E5%9B%BD%E5%8C%97%E6%B4%8B%E6%94%BF%E5%BA%9C&amp;tn=SE_PcZhidaonwhc_ngpagmjz&amp;rsv_dl=gh_pc_zhidao" TargetMode="External"/><Relationship Id="rId7" Type="http://schemas.openxmlformats.org/officeDocument/2006/relationships/hyperlink" Target="https://www.baidu.com/s?wd=%E5%9B%BD%E6%B0%91%E5%85%9A&amp;tn=SE_PcZhidaonwhc_ngpagmjz&amp;rsv_dl=gh_pc_zhidao" TargetMode="External"/><Relationship Id="rId12" Type="http://schemas.openxmlformats.org/officeDocument/2006/relationships/hyperlink" Target="https://www.baidu.com/s?wd=%E4%B8%B4%E6%97%B6%E6%94%BF%E5%BA%9C&amp;tn=SE_PcZhidaonwhc_ngpagmjz&amp;rsv_dl=gh_pc_zhidao"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www.baidu.com/s?wd=%E5%AD%99%E4%B8%AD%E5%B1%B1&amp;tn=SE_PcZhidaonwhc_ngpagmjz&amp;rsv_dl=gh_pc_zhidao" TargetMode="External"/><Relationship Id="rId11" Type="http://schemas.openxmlformats.org/officeDocument/2006/relationships/hyperlink" Target="https://www.baidu.com/s?wd=%E5%9B%BD%E5%AE%B6%E4%B8%BB%E6%9D%83&amp;tn=SE_PcZhidaonwhc_ngpagmjz&amp;rsv_dl=gh_pc_zhidao" TargetMode="External"/><Relationship Id="rId5" Type="http://schemas.openxmlformats.org/officeDocument/2006/relationships/hyperlink" Target="https://www.baidu.com/s?wd=%E4%B8%AD%E5%8D%8E%E6%B0%91%E5%9B%BD%E6%94%BF%E5%BA%9C&amp;tn=SE_PcZhidaonwhc_ngpagmjz&amp;rsv_dl=gh_pc_zhidao" TargetMode="External"/><Relationship Id="rId10" Type="http://schemas.openxmlformats.org/officeDocument/2006/relationships/hyperlink" Target="https://www.baidu.com/s?wd=%E5%9B%BD%E6%B0%91%E6%94%BF%E5%BA%9C&amp;tn=SE_PcZhidaonwhc_ngpagmjz&amp;rsv_dl=gh_pc_zhidao" TargetMode="External"/><Relationship Id="rId4" Type="http://schemas.openxmlformats.org/officeDocument/2006/relationships/hyperlink" Target="https://www.baidu.com/s?wd=%E8%A2%81%E4%B8%96%E5%87%AF&amp;tn=SE_PcZhidaonwhc_ngpagmjz&amp;rsv_dl=gh_pc_zhidao" TargetMode="External"/><Relationship Id="rId9" Type="http://schemas.openxmlformats.org/officeDocument/2006/relationships/hyperlink" Target="https://www.baidu.com/s?wd=%E5%8C%97%E4%BC%90%E6%88%98%E4%BA%89&amp;tn=SE_PcZhidaonwhc_ngpagmjz&amp;rsv_dl=gh_pc_zhidao"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baike.baidu.com/item/%E8%83%A1%E6%B1%89%E6%B0%91" TargetMode="External"/><Relationship Id="rId13" Type="http://schemas.openxmlformats.org/officeDocument/2006/relationships/hyperlink" Target="https://baike.baidu.com/item/%E6%9E%97%E6%A3%AE" TargetMode="External"/><Relationship Id="rId18" Type="http://schemas.openxmlformats.org/officeDocument/2006/relationships/hyperlink" Target="https://baike.baidu.com/item/%E7%AC%AC%E4%BA%8C%E6%AC%A1%E4%B8%9C%E5%BE%81" TargetMode="External"/><Relationship Id="rId3" Type="http://schemas.openxmlformats.org/officeDocument/2006/relationships/hyperlink" Target="https://baike.baidu.com/item/%E5%9B%BD%E6%B0%91%E6%94%BF%E5%BA%9C/424137" TargetMode="External"/><Relationship Id="rId21" Type="http://schemas.openxmlformats.org/officeDocument/2006/relationships/hyperlink" Target="https://baike.baidu.com/item/%E5%8C%97%E4%BC%90%E6%88%98%E4%BA%89" TargetMode="External"/><Relationship Id="rId7" Type="http://schemas.openxmlformats.org/officeDocument/2006/relationships/hyperlink" Target="https://baike.baidu.com/item/%E6%B1%AA%E7%B2%BE%E5%8D%AB" TargetMode="External"/><Relationship Id="rId12" Type="http://schemas.openxmlformats.org/officeDocument/2006/relationships/hyperlink" Target="https://baike.baidu.com/item/%E8%AE%B8%E5%B4%87%E6%99%BA" TargetMode="External"/><Relationship Id="rId17" Type="http://schemas.openxmlformats.org/officeDocument/2006/relationships/hyperlink" Target="https://baike.baidu.com/item/%E5%9B%BD%E6%B0%91%E9%9D%A9%E5%91%BD%E5%86%9B/604285" TargetMode="External"/><Relationship Id="rId2" Type="http://schemas.openxmlformats.org/officeDocument/2006/relationships/slide" Target="../slides/slide75.xml"/><Relationship Id="rId16" Type="http://schemas.openxmlformats.org/officeDocument/2006/relationships/hyperlink" Target="https://baike.baidu.com/item/%E5%9B%BD%E6%B0%91%E9%9D%A9%E5%91%BD%E8%BF%90%E5%8A%A8" TargetMode="External"/><Relationship Id="rId20" Type="http://schemas.openxmlformats.org/officeDocument/2006/relationships/hyperlink" Target="https://baike.baidu.com/item/%E9%82%93%E6%9C%AC%E6%AE%B7" TargetMode="External"/><Relationship Id="rId1" Type="http://schemas.openxmlformats.org/officeDocument/2006/relationships/notesMaster" Target="../notesMasters/notesMaster1.xml"/><Relationship Id="rId6" Type="http://schemas.openxmlformats.org/officeDocument/2006/relationships/hyperlink" Target="https://baike.baidu.com/item/%E4%B8%80%E9%95%BF%E5%88%B6/5569529" TargetMode="External"/><Relationship Id="rId11" Type="http://schemas.openxmlformats.org/officeDocument/2006/relationships/hyperlink" Target="https://baike.baidu.com/item/%E8%B0%AD%E5%BB%B6%E9%97%BF" TargetMode="External"/><Relationship Id="rId5" Type="http://schemas.openxmlformats.org/officeDocument/2006/relationships/hyperlink" Target="https://baike.baidu.com/item/%E5%A4%A7%E5%85%83%E5%B8%85%E5%BA%9C" TargetMode="External"/><Relationship Id="rId15" Type="http://schemas.openxmlformats.org/officeDocument/2006/relationships/hyperlink" Target="https://baike.baidu.com/item/%E4%B8%8D%E5%B9%B3%E7%AD%89%E6%9D%A1%E7%BA%A6" TargetMode="External"/><Relationship Id="rId10" Type="http://schemas.openxmlformats.org/officeDocument/2006/relationships/hyperlink" Target="https://baike.baidu.com/item/%E5%BC%A0%E9%9D%99%E6%B1%9F" TargetMode="External"/><Relationship Id="rId19" Type="http://schemas.openxmlformats.org/officeDocument/2006/relationships/hyperlink" Target="https://baike.baidu.com/item/%E9%99%88%E7%82%AF%E6%98%8E" TargetMode="External"/><Relationship Id="rId4" Type="http://schemas.openxmlformats.org/officeDocument/2006/relationships/hyperlink" Target="https://baike.baidu.com/item/%E7%AC%AC%E4%B8%80%E6%AC%A1%E5%9B%BD%E5%85%B1%E5%90%88%E4%BD%9C" TargetMode="External"/><Relationship Id="rId9" Type="http://schemas.openxmlformats.org/officeDocument/2006/relationships/hyperlink" Target="https://baike.baidu.com/item/%E5%BB%96%E4%BB%B2%E6%81%BA" TargetMode="External"/><Relationship Id="rId14" Type="http://schemas.openxmlformats.org/officeDocument/2006/relationships/hyperlink" Target="https://baike.baidu.com/item/%E9%B2%8D%E7%BD%97%E5%BB%B7"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baike.baidu.com/item/%E5%AE%81%E6%B1%89%E5%90%88%E6%B5%81/662276" TargetMode="External"/><Relationship Id="rId13" Type="http://schemas.openxmlformats.org/officeDocument/2006/relationships/hyperlink" Target="https://baike.baidu.com/item/%E5%BC%A0%E4%BD%9C%E9%9C%96/136370" TargetMode="External"/><Relationship Id="rId3" Type="http://schemas.openxmlformats.org/officeDocument/2006/relationships/hyperlink" Target="https://baike.baidu.com/item/%E4%B8%AD%E5%9B%BD%E5%9B%BD%E6%B0%91%E5%85%9A/127600" TargetMode="External"/><Relationship Id="rId7" Type="http://schemas.openxmlformats.org/officeDocument/2006/relationships/hyperlink" Target="https://baike.baidu.com/item/%E6%B1%AA%E7%B2%BE%E5%8D%AB" TargetMode="External"/><Relationship Id="rId12" Type="http://schemas.openxmlformats.org/officeDocument/2006/relationships/hyperlink" Target="https://baike.baidu.com/item/%E5%A5%89%E7%B3%BB" TargetMode="External"/><Relationship Id="rId2" Type="http://schemas.openxmlformats.org/officeDocument/2006/relationships/slide" Target="../slides/slide76.xml"/><Relationship Id="rId16" Type="http://schemas.openxmlformats.org/officeDocument/2006/relationships/hyperlink" Target="https://baike.baidu.com/item/%E4%B8%9C%E5%8C%97%E6%98%93%E5%B8%9C/283511" TargetMode="External"/><Relationship Id="rId1" Type="http://schemas.openxmlformats.org/officeDocument/2006/relationships/notesMaster" Target="../notesMasters/notesMaster1.xml"/><Relationship Id="rId6" Type="http://schemas.openxmlformats.org/officeDocument/2006/relationships/hyperlink" Target="https://baike.baidu.com/item/%E8%92%8B%E4%BB%8B%E7%9F%B3/184548" TargetMode="External"/><Relationship Id="rId11" Type="http://schemas.openxmlformats.org/officeDocument/2006/relationships/hyperlink" Target="https://baike.baidu.com/item/%E5%8C%97%E6%B4%8B" TargetMode="External"/><Relationship Id="rId5" Type="http://schemas.openxmlformats.org/officeDocument/2006/relationships/hyperlink" Target="https://baike.baidu.com/item/%E5%9B%BD%E6%B0%91%E9%9D%A9%E5%91%BD%E5%86%9B" TargetMode="External"/><Relationship Id="rId15" Type="http://schemas.openxmlformats.org/officeDocument/2006/relationships/hyperlink" Target="https://baike.baidu.com/item/%E5%BC%A0%E5%AD%A6%E8%89%AF/385" TargetMode="External"/><Relationship Id="rId10" Type="http://schemas.openxmlformats.org/officeDocument/2006/relationships/hyperlink" Target="https://baike.baidu.com/item/%E9%98%8E%E9%94%A1%E5%B1%B1/291316" TargetMode="External"/><Relationship Id="rId4" Type="http://schemas.openxmlformats.org/officeDocument/2006/relationships/hyperlink" Target="https://baike.baidu.com/item/%E5%9B%BD%E6%B0%91%E6%94%BF%E5%BA%9C/424137" TargetMode="External"/><Relationship Id="rId9" Type="http://schemas.openxmlformats.org/officeDocument/2006/relationships/hyperlink" Target="https://baike.baidu.com/item/%E5%86%AF%E7%8E%89%E7%A5%A5/401496" TargetMode="External"/><Relationship Id="rId14" Type="http://schemas.openxmlformats.org/officeDocument/2006/relationships/hyperlink" Target="https://baike.baidu.com/item/%E7%9A%87%E5%A7%91%E5%B1%AF/4145917"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aike.baidu.com/item/%E6%B1%AA%E7%B2%BE%E5%8D%AB"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s://baike.baidu.com/item/%E5%8C%97%E4%BC%90%E6%88%98%E4%BA%89" TargetMode="External"/><Relationship Id="rId5" Type="http://schemas.openxmlformats.org/officeDocument/2006/relationships/hyperlink" Target="https://baike.baidu.com/item/%E5%9B%BD%E6%B0%91%E9%9D%A9%E5%91%BD%E5%86%9B" TargetMode="External"/><Relationship Id="rId4" Type="http://schemas.openxmlformats.org/officeDocument/2006/relationships/hyperlink" Target="https://baike.baidu.com/item/%E4%B8%AD%E5%9B%BD%E5%9B%BD%E6%B0%91%E5%85%9A"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baike.baidu.com/item/%E4%B8%9C%E5%8C%97%E6%98%93%E5%B8%9C" TargetMode="External"/><Relationship Id="rId3" Type="http://schemas.openxmlformats.org/officeDocument/2006/relationships/hyperlink" Target="https://baike.baidu.com/item/%E5%8D%97%E4%BA%AC%E5%9B%BD%E6%B0%91%E6%94%BF%E5%BA%9C/2206494" TargetMode="External"/><Relationship Id="rId7" Type="http://schemas.openxmlformats.org/officeDocument/2006/relationships/hyperlink" Target="https://baike.baidu.com/item/%E5%AE%81%E6%B1%89%E5%90%88%E6%B5%81"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baike.baidu.com/item/%E4%B8%AD%E5%9B%BD%E5%9B%BD%E6%B0%91%E5%85%9A" TargetMode="External"/><Relationship Id="rId5" Type="http://schemas.openxmlformats.org/officeDocument/2006/relationships/hyperlink" Target="https://baike.baidu.com/item/%E8%92%8B%E4%BB%8B%E7%9F%B3" TargetMode="External"/><Relationship Id="rId10" Type="http://schemas.openxmlformats.org/officeDocument/2006/relationships/hyperlink" Target="https://baike.baidu.com/item/%E6%80%BB%E7%BB%9F%E5%BA%9C/18727656" TargetMode="External"/><Relationship Id="rId4" Type="http://schemas.openxmlformats.org/officeDocument/2006/relationships/hyperlink" Target="https://baike.baidu.com/item/%E4%B8%AD%E5%8D%8E%E6%B0%91%E5%9B%BD%E5%9B%BD%E6%B0%91%E6%94%BF%E5%BA%9C" TargetMode="External"/><Relationship Id="rId9" Type="http://schemas.openxmlformats.org/officeDocument/2006/relationships/hyperlink" Target="https://baike.baidu.com/item/%E8%A1%8C%E5%AE%AA%E5%9B%BD%E5%A4%A7"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aike.baidu.com/item/%E8%92%8B%E4%BB%8B%E7%9F%B3"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baike.baidu.com/item/%E5%9B%9B%E4%B8%80%E4%BA%8C%E6%94%BF%E5%8F%98" TargetMode="External"/><Relationship Id="rId5" Type="http://schemas.openxmlformats.org/officeDocument/2006/relationships/hyperlink" Target="https://baike.baidu.com/item/%E5%9B%BD%E6%B0%91%E5%85%9A%E5%B7%A6%E6%B4%BE" TargetMode="External"/><Relationship Id="rId4" Type="http://schemas.openxmlformats.org/officeDocument/2006/relationships/hyperlink" Target="https://baike.baidu.com/item/%E6%AD%A6%E8%A3%85/17784"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aike.baidu.com/item/%E4%B8%AD%E5%9B%BD%E5%9B%BD%E6%B0%91%E5%85%9A" TargetMode="External"/><Relationship Id="rId7" Type="http://schemas.openxmlformats.org/officeDocument/2006/relationships/hyperlink" Target="https://baike.baidu.com/item/%E5%86%AF%E7%8E%89%E7%A5%A5"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baike.baidu.com/item/%E6%B1%AA%E7%B2%BE%E5%8D%AB" TargetMode="External"/><Relationship Id="rId5" Type="http://schemas.openxmlformats.org/officeDocument/2006/relationships/hyperlink" Target="https://baike.baidu.com/item/%E8%92%8B%E4%B8%AD%E6%AD%A3" TargetMode="External"/><Relationship Id="rId4" Type="http://schemas.openxmlformats.org/officeDocument/2006/relationships/hyperlink" Target="https://baike.baidu.com/item/%E8%81%94%E4%BF%84%E5%AE%B9%E5%85%B1"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baidu.com/s?wd=%E8%BE%BE%E5%B0%94%E9%A9%AC%E6%8F%90%E4%BA%9A&amp;tn=SE_PcZhidaonwhc_ngpagmjz&amp;rsv_dl=gh_pc_zhidao"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baidu.com/s?wd=%E5%A5%A5%E5%8C%88%E5%B8%9D%E5%9B%BD&amp;tn=SE_PcZhidaonwhc_ngpagmjz&amp;rsv_dl=gh_pc_zhidao" TargetMode="External"/><Relationship Id="rId5" Type="http://schemas.openxmlformats.org/officeDocument/2006/relationships/hyperlink" Target="https://www.baidu.com/s?wd=%E4%B8%89%E5%9B%BD%E5%90%8C%E7%9B%9F&amp;tn=SE_PcZhidaonwhc_ngpagmjz&amp;rsv_dl=gh_pc_zhidao" TargetMode="External"/><Relationship Id="rId4" Type="http://schemas.openxmlformats.org/officeDocument/2006/relationships/hyperlink" Target="https://www.baidu.com/s?wd=%E5%8D%8F%E7%BA%A6%E5%9B%BD&amp;tn=SE_PcZhidaonwhc_ngpagmjz&amp;rsv_dl=gh_pc_zhidao"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baidu.com/s?wd=%E7%AB%A0%E5%AE%97%E7%A5%A5&amp;tn=SE_PcZhidaonwhc_ngpagmjz&amp;rsv_dl=gh_pc_zhidao" TargetMode="External"/><Relationship Id="rId3" Type="http://schemas.openxmlformats.org/officeDocument/2006/relationships/hyperlink" Target="https://baike.baidu.com/item/%E7%BD%A2%E8%AF%BE/6656019" TargetMode="External"/><Relationship Id="rId7" Type="http://schemas.openxmlformats.org/officeDocument/2006/relationships/hyperlink" Target="https://www.baidu.com/s?wd=%E9%99%86%E5%AE%97%E8%88%86&amp;tn=SE_PcZhidaonwhc_ngpagmjz&amp;rsv_dl=gh_pc_zhidao"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baidu.com/s?wd=%E5%B8%81%E5%88%B6%E5%B1%80&amp;tn=SE_PcZhidaonwhc_ngpagmjz&amp;rsv_dl=gh_pc_zhidao" TargetMode="External"/><Relationship Id="rId5" Type="http://schemas.openxmlformats.org/officeDocument/2006/relationships/hyperlink" Target="https://www.baidu.com/s?wd=%E6%9B%B9%E6%B1%9D%E9%9C%96&amp;tn=SE_PcZhidaonwhc_ngpagmjz&amp;rsv_dl=gh_pc_zhidao" TargetMode="External"/><Relationship Id="rId4" Type="http://schemas.openxmlformats.org/officeDocument/2006/relationships/hyperlink" Target="https://baike.baidu.com/item/%E5%A4%A9%E6%B4%A5/132308"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21537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南陈北李</a:t>
            </a:r>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41</a:t>
            </a:fld>
            <a:endParaRPr kumimoji="1" lang="zh-CN" altLang="en-US"/>
          </a:p>
        </p:txBody>
      </p:sp>
    </p:spTree>
    <p:extLst>
      <p:ext uri="{BB962C8B-B14F-4D97-AF65-F5344CB8AC3E}">
        <p14:creationId xmlns:p14="http://schemas.microsoft.com/office/powerpoint/2010/main" val="348066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ym typeface="+mn-ea"/>
              </a:rPr>
              <a:t>姓名：中国国民党</a:t>
            </a:r>
            <a:br>
              <a:rPr lang="zh-CN" altLang="en-US" sz="1200" dirty="0">
                <a:sym typeface="+mn-ea"/>
              </a:rPr>
            </a:br>
            <a:r>
              <a:rPr lang="zh-CN" altLang="en-US" sz="1200" dirty="0">
                <a:sym typeface="+mn-ea"/>
              </a:rPr>
              <a:t>曾用名：中国民主同盟、中华革命党</a:t>
            </a:r>
            <a:br>
              <a:rPr lang="zh-CN" altLang="en-US" sz="1200" dirty="0">
                <a:sym typeface="+mn-ea"/>
              </a:rPr>
            </a:br>
            <a:r>
              <a:rPr lang="zh-CN" altLang="en-US" sz="1200" dirty="0">
                <a:sym typeface="+mn-ea"/>
              </a:rPr>
              <a:t>祖籍：广东香山</a:t>
            </a:r>
            <a:r>
              <a:rPr lang="en-US" altLang="zh-CN" sz="1200" dirty="0">
                <a:sym typeface="+mn-ea"/>
              </a:rPr>
              <a:t>“</a:t>
            </a:r>
            <a:r>
              <a:rPr lang="zh-CN" altLang="en-US" sz="1200" dirty="0">
                <a:sym typeface="+mn-ea"/>
              </a:rPr>
              <a:t>兴中会</a:t>
            </a:r>
            <a:r>
              <a:rPr lang="en-US" altLang="zh-CN" sz="1200" dirty="0">
                <a:sym typeface="+mn-ea"/>
              </a:rPr>
              <a:t>”</a:t>
            </a:r>
            <a:br>
              <a:rPr lang="zh-CN" altLang="en-US" sz="1200" dirty="0">
                <a:sym typeface="+mn-ea"/>
              </a:rPr>
            </a:br>
            <a:r>
              <a:rPr lang="zh-CN" altLang="en-US" sz="1200" dirty="0">
                <a:sym typeface="+mn-ea"/>
              </a:rPr>
              <a:t>出生年月：</a:t>
            </a:r>
            <a:r>
              <a:rPr lang="en-US" altLang="zh-CN" sz="1200" dirty="0">
                <a:sym typeface="+mn-ea"/>
              </a:rPr>
              <a:t>1894</a:t>
            </a:r>
            <a:r>
              <a:rPr lang="zh-CN" altLang="en-US" sz="1200" dirty="0">
                <a:sym typeface="+mn-ea"/>
              </a:rPr>
              <a:t>年</a:t>
            </a:r>
            <a:r>
              <a:rPr lang="en-US" altLang="zh-CN" sz="1200" dirty="0">
                <a:sym typeface="+mn-ea"/>
              </a:rPr>
              <a:t>11</a:t>
            </a:r>
            <a:r>
              <a:rPr lang="zh-CN" altLang="en-US" sz="1200" dirty="0">
                <a:sym typeface="+mn-ea"/>
              </a:rPr>
              <a:t>月</a:t>
            </a:r>
            <a:r>
              <a:rPr lang="en-US" altLang="zh-CN" sz="1200" dirty="0">
                <a:sym typeface="+mn-ea"/>
              </a:rPr>
              <a:t>24</a:t>
            </a:r>
            <a:r>
              <a:rPr lang="zh-CN" altLang="en-US" sz="1200" dirty="0">
                <a:sym typeface="+mn-ea"/>
              </a:rPr>
              <a:t>日</a:t>
            </a:r>
            <a:r>
              <a:rPr lang="en-US" altLang="zh-CN" sz="1200" dirty="0">
                <a:sym typeface="+mn-ea"/>
              </a:rPr>
              <a:t>&amp;1919</a:t>
            </a:r>
            <a:r>
              <a:rPr lang="zh-CN" altLang="en-US" sz="1200" dirty="0">
                <a:sym typeface="+mn-ea"/>
              </a:rPr>
              <a:t>年</a:t>
            </a:r>
            <a:r>
              <a:rPr lang="en-US" altLang="zh-CN" sz="1200" dirty="0">
                <a:sym typeface="+mn-ea"/>
              </a:rPr>
              <a:t>10</a:t>
            </a:r>
            <a:r>
              <a:rPr lang="zh-CN" altLang="en-US" sz="1200" dirty="0">
                <a:sym typeface="+mn-ea"/>
              </a:rPr>
              <a:t>月</a:t>
            </a:r>
            <a:r>
              <a:rPr lang="en-US" altLang="zh-CN" sz="1200" dirty="0">
                <a:sym typeface="+mn-ea"/>
              </a:rPr>
              <a:t>10</a:t>
            </a:r>
            <a:r>
              <a:rPr lang="zh-CN" altLang="en-US" sz="1200" dirty="0">
                <a:sym typeface="+mn-ea"/>
              </a:rPr>
              <a:t>日</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50</a:t>
            </a:fld>
            <a:endParaRPr kumimoji="1" lang="zh-CN" altLang="en-US"/>
          </a:p>
        </p:txBody>
      </p:sp>
    </p:spTree>
    <p:extLst>
      <p:ext uri="{BB962C8B-B14F-4D97-AF65-F5344CB8AC3E}">
        <p14:creationId xmlns:p14="http://schemas.microsoft.com/office/powerpoint/2010/main" val="4033062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一大：</a:t>
            </a:r>
            <a:r>
              <a:rPr lang="en-US" altLang="zh-CN" dirty="0"/>
              <a:t>1921</a:t>
            </a:r>
            <a:r>
              <a:rPr lang="zh-CN" altLang="en-US" dirty="0"/>
              <a:t>年</a:t>
            </a:r>
            <a:r>
              <a:rPr lang="en-US" altLang="zh-CN" dirty="0"/>
              <a:t>7</a:t>
            </a:r>
            <a:r>
              <a:rPr lang="zh-CN" altLang="en-US" dirty="0"/>
              <a:t>月</a:t>
            </a:r>
            <a:r>
              <a:rPr lang="en-US" altLang="zh-CN" dirty="0"/>
              <a:t>23</a:t>
            </a:r>
            <a:r>
              <a:rPr lang="zh-CN" altLang="en-US" dirty="0"/>
              <a:t>日至</a:t>
            </a:r>
            <a:r>
              <a:rPr lang="en-US" altLang="zh-CN" dirty="0"/>
              <a:t>31</a:t>
            </a:r>
            <a:r>
              <a:rPr lang="zh-CN" altLang="en-US" dirty="0"/>
              <a:t>日，先在上海、最后一天移至浙江</a:t>
            </a:r>
            <a:r>
              <a:rPr lang="zh-CN" altLang="en-US" sz="1200" u="none" strike="noStrike" kern="1200" dirty="0">
                <a:solidFill>
                  <a:schemeClr val="tx1"/>
                </a:solidFill>
                <a:effectLst/>
                <a:latin typeface="+mn-lt"/>
                <a:ea typeface="+mn-ea"/>
                <a:cs typeface="+mn-cs"/>
                <a:hlinkClick r:id="rId3"/>
              </a:rPr>
              <a:t>嘉兴南湖</a:t>
            </a:r>
            <a:r>
              <a:rPr lang="zh-CN" altLang="en-US" dirty="0"/>
              <a:t>举行。共产党第三次党代表大会</a:t>
            </a:r>
            <a:br>
              <a:rPr lang="zh-CN" altLang="en-US" dirty="0"/>
            </a:br>
            <a:r>
              <a:rPr lang="zh-CN" altLang="en-US" dirty="0"/>
              <a:t>二大：</a:t>
            </a:r>
            <a:r>
              <a:rPr lang="en-US" altLang="zh-CN" dirty="0"/>
              <a:t>1922</a:t>
            </a:r>
            <a:r>
              <a:rPr lang="zh-CN" altLang="en-US" dirty="0"/>
              <a:t>年</a:t>
            </a:r>
            <a:r>
              <a:rPr lang="en-US" altLang="zh-CN" dirty="0"/>
              <a:t>7</a:t>
            </a:r>
            <a:r>
              <a:rPr lang="zh-CN" altLang="en-US" dirty="0"/>
              <a:t>月</a:t>
            </a:r>
            <a:r>
              <a:rPr lang="en-US" altLang="zh-CN" dirty="0"/>
              <a:t>16</a:t>
            </a:r>
            <a:r>
              <a:rPr lang="zh-CN" altLang="en-US" dirty="0"/>
              <a:t>日至</a:t>
            </a:r>
            <a:r>
              <a:rPr lang="en-US" altLang="zh-CN" dirty="0"/>
              <a:t>23</a:t>
            </a:r>
            <a:r>
              <a:rPr lang="zh-CN" altLang="en-US" dirty="0"/>
              <a:t>日在上海举行。 </a:t>
            </a:r>
            <a:br>
              <a:rPr lang="zh-CN" altLang="en-US" dirty="0"/>
            </a:br>
            <a:r>
              <a:rPr lang="zh-CN" altLang="en-US" dirty="0"/>
              <a:t>三大：</a:t>
            </a:r>
            <a:r>
              <a:rPr lang="en-US" altLang="zh-CN" dirty="0"/>
              <a:t>1923</a:t>
            </a:r>
            <a:r>
              <a:rPr lang="zh-CN" altLang="en-US" dirty="0"/>
              <a:t>年</a:t>
            </a:r>
            <a:r>
              <a:rPr lang="en-US" altLang="zh-CN" dirty="0"/>
              <a:t>6</a:t>
            </a:r>
            <a:r>
              <a:rPr lang="zh-CN" altLang="en-US" dirty="0"/>
              <a:t>月</a:t>
            </a:r>
            <a:r>
              <a:rPr lang="en-US" altLang="zh-CN" dirty="0"/>
              <a:t>12</a:t>
            </a:r>
            <a:r>
              <a:rPr lang="zh-CN" altLang="en-US" dirty="0"/>
              <a:t>日至</a:t>
            </a:r>
            <a:r>
              <a:rPr lang="en-US" altLang="zh-CN" dirty="0"/>
              <a:t>20</a:t>
            </a:r>
            <a:r>
              <a:rPr lang="zh-CN" altLang="en-US" dirty="0"/>
              <a:t>日在广州举行。 </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54</a:t>
            </a:fld>
            <a:endParaRPr kumimoji="1" lang="zh-CN" altLang="en-US"/>
          </a:p>
        </p:txBody>
      </p:sp>
    </p:spTree>
    <p:extLst>
      <p:ext uri="{BB962C8B-B14F-4D97-AF65-F5344CB8AC3E}">
        <p14:creationId xmlns:p14="http://schemas.microsoft.com/office/powerpoint/2010/main" val="3253384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一大：</a:t>
            </a:r>
            <a:r>
              <a:rPr lang="en-US" altLang="zh-CN" dirty="0"/>
              <a:t>1921</a:t>
            </a:r>
            <a:r>
              <a:rPr lang="zh-CN" altLang="en-US" dirty="0"/>
              <a:t>年</a:t>
            </a:r>
            <a:r>
              <a:rPr lang="en-US" altLang="zh-CN" dirty="0"/>
              <a:t>7</a:t>
            </a:r>
            <a:r>
              <a:rPr lang="zh-CN" altLang="en-US" dirty="0"/>
              <a:t>月</a:t>
            </a:r>
            <a:r>
              <a:rPr lang="en-US" altLang="zh-CN" dirty="0"/>
              <a:t>23</a:t>
            </a:r>
            <a:r>
              <a:rPr lang="zh-CN" altLang="en-US" dirty="0"/>
              <a:t>日至</a:t>
            </a:r>
            <a:r>
              <a:rPr lang="en-US" altLang="zh-CN" dirty="0"/>
              <a:t>31</a:t>
            </a:r>
            <a:r>
              <a:rPr lang="zh-CN" altLang="en-US" dirty="0"/>
              <a:t>日，先在上海、最后一天移至浙江</a:t>
            </a:r>
            <a:r>
              <a:rPr lang="zh-CN" altLang="en-US" sz="1200" u="none" strike="noStrike" kern="1200" dirty="0">
                <a:solidFill>
                  <a:schemeClr val="tx1"/>
                </a:solidFill>
                <a:effectLst/>
                <a:latin typeface="+mn-lt"/>
                <a:ea typeface="+mn-ea"/>
                <a:cs typeface="+mn-cs"/>
                <a:hlinkClick r:id="rId3"/>
              </a:rPr>
              <a:t>嘉兴南湖</a:t>
            </a:r>
            <a:r>
              <a:rPr lang="zh-CN" altLang="en-US" dirty="0"/>
              <a:t>举行。 </a:t>
            </a:r>
            <a:br>
              <a:rPr lang="zh-CN" altLang="en-US" dirty="0"/>
            </a:br>
            <a:r>
              <a:rPr lang="zh-CN" altLang="en-US" dirty="0"/>
              <a:t>二大：</a:t>
            </a:r>
            <a:r>
              <a:rPr lang="en-US" altLang="zh-CN" dirty="0"/>
              <a:t>1922</a:t>
            </a:r>
            <a:r>
              <a:rPr lang="zh-CN" altLang="en-US" dirty="0"/>
              <a:t>年</a:t>
            </a:r>
            <a:r>
              <a:rPr lang="en-US" altLang="zh-CN" dirty="0"/>
              <a:t>7</a:t>
            </a:r>
            <a:r>
              <a:rPr lang="zh-CN" altLang="en-US" dirty="0"/>
              <a:t>月</a:t>
            </a:r>
            <a:r>
              <a:rPr lang="en-US" altLang="zh-CN" dirty="0"/>
              <a:t>16</a:t>
            </a:r>
            <a:r>
              <a:rPr lang="zh-CN" altLang="en-US" dirty="0"/>
              <a:t>日至</a:t>
            </a:r>
            <a:r>
              <a:rPr lang="en-US" altLang="zh-CN" dirty="0"/>
              <a:t>23</a:t>
            </a:r>
            <a:r>
              <a:rPr lang="zh-CN" altLang="en-US" dirty="0"/>
              <a:t>日在上海举行。 </a:t>
            </a:r>
            <a:br>
              <a:rPr lang="zh-CN" altLang="en-US" dirty="0"/>
            </a:br>
            <a:r>
              <a:rPr lang="zh-CN" altLang="en-US" dirty="0"/>
              <a:t>三大：</a:t>
            </a:r>
            <a:r>
              <a:rPr lang="en-US" altLang="zh-CN" dirty="0"/>
              <a:t>1923</a:t>
            </a:r>
            <a:r>
              <a:rPr lang="zh-CN" altLang="en-US" dirty="0"/>
              <a:t>年</a:t>
            </a:r>
            <a:r>
              <a:rPr lang="en-US" altLang="zh-CN" dirty="0"/>
              <a:t>6</a:t>
            </a:r>
            <a:r>
              <a:rPr lang="zh-CN" altLang="en-US" dirty="0"/>
              <a:t>月</a:t>
            </a:r>
            <a:r>
              <a:rPr lang="en-US" altLang="zh-CN" dirty="0"/>
              <a:t>12</a:t>
            </a:r>
            <a:r>
              <a:rPr lang="zh-CN" altLang="en-US" dirty="0"/>
              <a:t>日至</a:t>
            </a:r>
            <a:r>
              <a:rPr lang="en-US" altLang="zh-CN" dirty="0"/>
              <a:t>20</a:t>
            </a:r>
            <a:r>
              <a:rPr lang="zh-CN" altLang="en-US" dirty="0"/>
              <a:t>日在广州举行。 </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55</a:t>
            </a:fld>
            <a:endParaRPr kumimoji="1" lang="zh-CN" altLang="en-US"/>
          </a:p>
        </p:txBody>
      </p:sp>
    </p:spTree>
    <p:extLst>
      <p:ext uri="{BB962C8B-B14F-4D97-AF65-F5344CB8AC3E}">
        <p14:creationId xmlns:p14="http://schemas.microsoft.com/office/powerpoint/2010/main" val="70066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三大：</a:t>
            </a:r>
            <a:r>
              <a:rPr lang="en-US" altLang="zh-CN" dirty="0"/>
              <a:t>1923</a:t>
            </a:r>
            <a:r>
              <a:rPr lang="zh-CN" altLang="en-US" dirty="0"/>
              <a:t>年</a:t>
            </a:r>
            <a:r>
              <a:rPr lang="en-US" altLang="zh-CN" dirty="0"/>
              <a:t>6</a:t>
            </a:r>
            <a:r>
              <a:rPr lang="zh-CN" altLang="en-US" dirty="0"/>
              <a:t>月</a:t>
            </a:r>
            <a:r>
              <a:rPr lang="en-US" altLang="zh-CN" dirty="0"/>
              <a:t>12</a:t>
            </a:r>
            <a:r>
              <a:rPr lang="zh-CN" altLang="en-US" dirty="0"/>
              <a:t>日至</a:t>
            </a:r>
            <a:r>
              <a:rPr lang="en-US" altLang="zh-CN" dirty="0"/>
              <a:t>20</a:t>
            </a:r>
            <a:r>
              <a:rPr lang="zh-CN" altLang="en-US" dirty="0"/>
              <a:t>日在广州举行。大会的主要议程有三项：一、讨论党纲草案；二、讨论同国民党建立革命统一战线问题；三、选举党的中央执行委员会。</a:t>
            </a:r>
            <a:endParaRPr lang="en-US" altLang="zh-CN" dirty="0"/>
          </a:p>
          <a:p>
            <a:r>
              <a:rPr lang="zh-CN" altLang="en-US" dirty="0"/>
              <a:t>会议的中心议题是讨论与国民党合作、建立革命统一战线的问题。陈独秀在报告中，着重说明了中国共产党决定和国民党建立革命统一战线的依据和过程。代表们就共产党员以个人身份加入国民党、建立革命统一战线的问题进行了热烈的讨论。</a:t>
            </a:r>
            <a:endParaRPr lang="en-US" altLang="zh-CN" dirty="0"/>
          </a:p>
          <a:p>
            <a:r>
              <a:rPr lang="zh-CN" altLang="en-US" dirty="0"/>
              <a:t>党在现阶段“应该以国民革命运动为中心工作”，共产党员以个人身份加入国民党，采取党内合作的形式，同国民党建立联合战线，以完成反帝反封建的国民革命的重要任务。文件还规定了要保持中国共产党在政治上的独立性的一些原则。</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56</a:t>
            </a:fld>
            <a:endParaRPr kumimoji="1" lang="zh-CN" altLang="en-US"/>
          </a:p>
        </p:txBody>
      </p:sp>
    </p:spTree>
    <p:extLst>
      <p:ext uri="{BB962C8B-B14F-4D97-AF65-F5344CB8AC3E}">
        <p14:creationId xmlns:p14="http://schemas.microsoft.com/office/powerpoint/2010/main" val="36510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1913</a:t>
            </a:r>
            <a:r>
              <a:rPr lang="zh-CN" altLang="en-US" dirty="0"/>
              <a:t>年属于</a:t>
            </a:r>
            <a:r>
              <a:rPr lang="zh-CN" altLang="en-US" sz="1200" u="none" strike="noStrike" kern="1200" dirty="0">
                <a:solidFill>
                  <a:schemeClr val="tx1"/>
                </a:solidFill>
                <a:effectLst/>
                <a:latin typeface="+mn-lt"/>
                <a:ea typeface="+mn-ea"/>
                <a:cs typeface="+mn-cs"/>
                <a:hlinkClick r:id="rId3"/>
              </a:rPr>
              <a:t>中华民国北洋政府</a:t>
            </a:r>
            <a:r>
              <a:rPr lang="zh-CN" altLang="en-US" dirty="0"/>
              <a:t>统治时期。</a:t>
            </a:r>
            <a:r>
              <a:rPr lang="zh-CN" altLang="en-US" sz="1200" b="0" i="0" u="none" strike="noStrike" kern="1200" dirty="0">
                <a:solidFill>
                  <a:schemeClr val="tx1"/>
                </a:solidFill>
                <a:effectLst/>
                <a:latin typeface="+mn-lt"/>
                <a:ea typeface="+mn-ea"/>
                <a:cs typeface="+mn-cs"/>
              </a:rPr>
              <a:t>袁世凯死于</a:t>
            </a:r>
            <a:r>
              <a:rPr lang="en-US" altLang="zh-CN" sz="1200" b="0" i="0" u="none" strike="noStrike" kern="1200" dirty="0">
                <a:solidFill>
                  <a:schemeClr val="tx1"/>
                </a:solidFill>
                <a:effectLst/>
                <a:latin typeface="+mn-lt"/>
                <a:ea typeface="+mn-ea"/>
                <a:cs typeface="+mn-cs"/>
              </a:rPr>
              <a:t>1916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日；因尿毒症不治而亡，</a:t>
            </a:r>
            <a:br>
              <a:rPr lang="zh-CN" altLang="en-US" dirty="0"/>
            </a:br>
            <a:r>
              <a:rPr lang="zh-CN" altLang="en-US" dirty="0"/>
              <a:t>北洋政府（</a:t>
            </a:r>
            <a:r>
              <a:rPr lang="en-US" altLang="zh-CN" dirty="0"/>
              <a:t>1912</a:t>
            </a:r>
            <a:r>
              <a:rPr lang="zh-CN" altLang="en-US" dirty="0"/>
              <a:t>年</a:t>
            </a:r>
            <a:r>
              <a:rPr lang="en-US" altLang="zh-CN" dirty="0"/>
              <a:t>—1928</a:t>
            </a:r>
            <a:r>
              <a:rPr lang="zh-CN" altLang="en-US" dirty="0"/>
              <a:t>年）是指中华民国建国初期以北京为首都的中央政府与政治时期，有时也被称北京政府。是指民国初年</a:t>
            </a:r>
            <a:r>
              <a:rPr lang="zh-CN" altLang="en-US" sz="1200" u="none" strike="noStrike" kern="1200" dirty="0">
                <a:solidFill>
                  <a:schemeClr val="tx1"/>
                </a:solidFill>
                <a:effectLst/>
                <a:latin typeface="+mn-lt"/>
                <a:ea typeface="+mn-ea"/>
                <a:cs typeface="+mn-cs"/>
                <a:hlinkClick r:id="rId4"/>
              </a:rPr>
              <a:t>袁世凯</a:t>
            </a:r>
            <a:r>
              <a:rPr lang="zh-CN" altLang="en-US" dirty="0"/>
              <a:t>及其以后继任者建都于北京的</a:t>
            </a:r>
            <a:r>
              <a:rPr lang="zh-CN" altLang="en-US" sz="1200" u="none" strike="noStrike" kern="1200" dirty="0">
                <a:solidFill>
                  <a:schemeClr val="tx1"/>
                </a:solidFill>
                <a:effectLst/>
                <a:latin typeface="+mn-lt"/>
                <a:ea typeface="+mn-ea"/>
                <a:cs typeface="+mn-cs"/>
                <a:hlinkClick r:id="rId5"/>
              </a:rPr>
              <a:t>中华民国政府</a:t>
            </a:r>
            <a:r>
              <a:rPr lang="zh-CN" altLang="en-US" dirty="0"/>
              <a:t>，这是相对于</a:t>
            </a:r>
            <a:r>
              <a:rPr lang="zh-CN" altLang="en-US" sz="1200" u="none" strike="noStrike" kern="1200" dirty="0">
                <a:solidFill>
                  <a:schemeClr val="tx1"/>
                </a:solidFill>
                <a:effectLst/>
                <a:latin typeface="+mn-lt"/>
                <a:ea typeface="+mn-ea"/>
                <a:cs typeface="+mn-cs"/>
                <a:hlinkClick r:id="rId6"/>
              </a:rPr>
              <a:t>孙中山</a:t>
            </a:r>
            <a:r>
              <a:rPr lang="zh-CN" altLang="en-US" dirty="0"/>
              <a:t>等</a:t>
            </a:r>
            <a:r>
              <a:rPr lang="zh-CN" altLang="en-US" sz="1200" u="none" strike="noStrike" kern="1200" dirty="0">
                <a:solidFill>
                  <a:schemeClr val="tx1"/>
                </a:solidFill>
                <a:effectLst/>
                <a:latin typeface="+mn-lt"/>
                <a:ea typeface="+mn-ea"/>
                <a:cs typeface="+mn-cs"/>
                <a:hlinkClick r:id="rId7"/>
              </a:rPr>
              <a:t>国民党</a:t>
            </a:r>
            <a:r>
              <a:rPr lang="zh-CN" altLang="en-US" dirty="0"/>
              <a:t>势力在南方成立的广州</a:t>
            </a:r>
            <a:r>
              <a:rPr lang="zh-CN" altLang="en-US" sz="1200" u="none" strike="noStrike" kern="1200" dirty="0">
                <a:solidFill>
                  <a:schemeClr val="tx1"/>
                </a:solidFill>
                <a:effectLst/>
                <a:latin typeface="+mn-lt"/>
                <a:ea typeface="+mn-ea"/>
                <a:cs typeface="+mn-cs"/>
                <a:hlinkClick r:id="rId8"/>
              </a:rPr>
              <a:t>军政府</a:t>
            </a:r>
            <a:r>
              <a:rPr lang="zh-CN" altLang="en-US" dirty="0"/>
              <a:t>（革命政府）的称呼。北洋派于这段时间里在</a:t>
            </a:r>
            <a:r>
              <a:rPr lang="zh-CN" altLang="en-US" sz="1200" u="none" strike="noStrike" kern="1200" dirty="0">
                <a:solidFill>
                  <a:schemeClr val="tx1"/>
                </a:solidFill>
                <a:effectLst/>
                <a:latin typeface="+mn-lt"/>
                <a:ea typeface="+mn-ea"/>
                <a:cs typeface="+mn-cs"/>
                <a:hlinkClick r:id="rId5"/>
              </a:rPr>
              <a:t>中华民国政府</a:t>
            </a:r>
            <a:r>
              <a:rPr lang="zh-CN" altLang="en-US" dirty="0"/>
              <a:t>的权力格局中占优势地位，因而得名。北洋派领袖</a:t>
            </a:r>
            <a:r>
              <a:rPr lang="zh-CN" altLang="en-US" sz="1200" u="none" strike="noStrike" kern="1200" dirty="0">
                <a:solidFill>
                  <a:schemeClr val="tx1"/>
                </a:solidFill>
                <a:effectLst/>
                <a:latin typeface="+mn-lt"/>
                <a:ea typeface="+mn-ea"/>
                <a:cs typeface="+mn-cs"/>
                <a:hlinkClick r:id="rId4"/>
              </a:rPr>
              <a:t>袁世凯</a:t>
            </a:r>
            <a:r>
              <a:rPr lang="zh-CN" altLang="en-US" dirty="0"/>
              <a:t>及其后继者先后担任国家元首与政府首脑，直到</a:t>
            </a:r>
            <a:r>
              <a:rPr lang="en-US" altLang="zh-CN" dirty="0"/>
              <a:t>1928</a:t>
            </a:r>
            <a:r>
              <a:rPr lang="zh-CN" altLang="en-US" dirty="0"/>
              <a:t>年</a:t>
            </a:r>
            <a:r>
              <a:rPr lang="zh-CN" altLang="en-US" sz="1200" u="none" strike="noStrike" kern="1200" dirty="0">
                <a:solidFill>
                  <a:schemeClr val="tx1"/>
                </a:solidFill>
                <a:effectLst/>
                <a:latin typeface="+mn-lt"/>
                <a:ea typeface="+mn-ea"/>
                <a:cs typeface="+mn-cs"/>
                <a:hlinkClick r:id="rId9"/>
              </a:rPr>
              <a:t>北伐战争</a:t>
            </a:r>
            <a:r>
              <a:rPr lang="zh-CN" altLang="en-US" dirty="0"/>
              <a:t>结束后被</a:t>
            </a:r>
            <a:r>
              <a:rPr lang="zh-CN" altLang="en-US" sz="1200" u="none" strike="noStrike" kern="1200" dirty="0">
                <a:solidFill>
                  <a:schemeClr val="tx1"/>
                </a:solidFill>
                <a:effectLst/>
                <a:latin typeface="+mn-lt"/>
                <a:ea typeface="+mn-ea"/>
                <a:cs typeface="+mn-cs"/>
                <a:hlinkClick r:id="rId10"/>
              </a:rPr>
              <a:t>国民政府</a:t>
            </a:r>
            <a:r>
              <a:rPr lang="zh-CN" altLang="en-US" dirty="0"/>
              <a:t>替代为止。北洋政府曾在维护</a:t>
            </a:r>
            <a:r>
              <a:rPr lang="zh-CN" altLang="en-US" sz="1200" u="none" strike="noStrike" kern="1200" dirty="0">
                <a:solidFill>
                  <a:schemeClr val="tx1"/>
                </a:solidFill>
                <a:effectLst/>
                <a:latin typeface="+mn-lt"/>
                <a:ea typeface="+mn-ea"/>
                <a:cs typeface="+mn-cs"/>
                <a:hlinkClick r:id="rId11"/>
              </a:rPr>
              <a:t>国家主权</a:t>
            </a:r>
            <a:r>
              <a:rPr lang="zh-CN" altLang="en-US" dirty="0"/>
              <a:t>和领土完整，维护中华民国对外蒙古领土完整作出过重要贡献。主流观点则以</a:t>
            </a:r>
            <a:r>
              <a:rPr lang="en-US" altLang="zh-CN" dirty="0"/>
              <a:t>1912</a:t>
            </a:r>
            <a:r>
              <a:rPr lang="zh-CN" altLang="en-US" dirty="0"/>
              <a:t>年</a:t>
            </a:r>
            <a:r>
              <a:rPr lang="en-US" altLang="zh-CN" dirty="0"/>
              <a:t>3</a:t>
            </a:r>
            <a:r>
              <a:rPr lang="zh-CN" altLang="en-US" dirty="0"/>
              <a:t>月</a:t>
            </a:r>
            <a:r>
              <a:rPr lang="zh-CN" altLang="en-US" sz="1200" u="none" strike="noStrike" kern="1200" dirty="0">
                <a:solidFill>
                  <a:schemeClr val="tx1"/>
                </a:solidFill>
                <a:effectLst/>
                <a:latin typeface="+mn-lt"/>
                <a:ea typeface="+mn-ea"/>
                <a:cs typeface="+mn-cs"/>
                <a:hlinkClick r:id="rId4"/>
              </a:rPr>
              <a:t>袁世凯</a:t>
            </a:r>
            <a:r>
              <a:rPr lang="zh-CN" altLang="en-US" dirty="0"/>
              <a:t>继任临时大总统后、或</a:t>
            </a:r>
            <a:r>
              <a:rPr lang="en-US" altLang="zh-CN" dirty="0"/>
              <a:t>1913</a:t>
            </a:r>
            <a:r>
              <a:rPr lang="zh-CN" altLang="en-US" dirty="0"/>
              <a:t>年</a:t>
            </a:r>
            <a:r>
              <a:rPr lang="en-US" altLang="zh-CN" dirty="0"/>
              <a:t>10</a:t>
            </a:r>
            <a:r>
              <a:rPr lang="zh-CN" altLang="en-US" dirty="0"/>
              <a:t>月北京</a:t>
            </a:r>
            <a:r>
              <a:rPr lang="zh-CN" altLang="en-US" sz="1200" u="none" strike="noStrike" kern="1200" dirty="0">
                <a:solidFill>
                  <a:schemeClr val="tx1"/>
                </a:solidFill>
                <a:effectLst/>
                <a:latin typeface="+mn-lt"/>
                <a:ea typeface="+mn-ea"/>
                <a:cs typeface="+mn-cs"/>
                <a:hlinkClick r:id="rId12"/>
              </a:rPr>
              <a:t>临时政府</a:t>
            </a:r>
            <a:r>
              <a:rPr lang="zh-CN" altLang="en-US" dirty="0"/>
              <a:t>结束后作为起始点。北洋政府直到</a:t>
            </a:r>
            <a:r>
              <a:rPr lang="en-US" altLang="zh-CN" dirty="0"/>
              <a:t>1928</a:t>
            </a:r>
            <a:r>
              <a:rPr lang="zh-CN" altLang="en-US" dirty="0"/>
              <a:t>年张学良同意加入国民政府之后才正式结束。</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67</a:t>
            </a:fld>
            <a:endParaRPr kumimoji="1" lang="zh-CN" altLang="en-US"/>
          </a:p>
        </p:txBody>
      </p:sp>
    </p:spTree>
    <p:extLst>
      <p:ext uri="{BB962C8B-B14F-4D97-AF65-F5344CB8AC3E}">
        <p14:creationId xmlns:p14="http://schemas.microsoft.com/office/powerpoint/2010/main" val="318226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中华民国第一届</a:t>
            </a:r>
            <a:r>
              <a:rPr lang="zh-CN" altLang="en-US" sz="1200" b="0" i="0" u="none" strike="noStrike" kern="1200" dirty="0">
                <a:solidFill>
                  <a:schemeClr val="tx1"/>
                </a:solidFill>
                <a:effectLst/>
                <a:latin typeface="+mn-lt"/>
                <a:ea typeface="+mn-ea"/>
                <a:cs typeface="+mn-cs"/>
                <a:hlinkClick r:id="rId3"/>
              </a:rPr>
              <a:t>国民政府</a:t>
            </a:r>
            <a:r>
              <a:rPr lang="zh-CN" altLang="en-US" sz="1200" b="0" i="0" u="none" strike="noStrike" kern="1200" dirty="0">
                <a:solidFill>
                  <a:schemeClr val="tx1"/>
                </a:solidFill>
                <a:effectLst/>
                <a:latin typeface="+mn-lt"/>
                <a:ea typeface="+mn-ea"/>
                <a:cs typeface="+mn-cs"/>
              </a:rPr>
              <a:t>于</a:t>
            </a:r>
            <a:r>
              <a:rPr lang="en-US" altLang="zh-CN" sz="1200" b="0" i="0" u="none" strike="noStrike" kern="1200" dirty="0">
                <a:solidFill>
                  <a:schemeClr val="tx1"/>
                </a:solidFill>
                <a:effectLst/>
                <a:latin typeface="+mn-lt"/>
                <a:ea typeface="+mn-ea"/>
                <a:cs typeface="+mn-cs"/>
              </a:rPr>
              <a:t>1925</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日在广州成立，当时正是</a:t>
            </a:r>
            <a:r>
              <a:rPr lang="zh-CN" altLang="en-US" sz="1200" b="0" i="0" u="none" strike="noStrike" kern="1200" dirty="0">
                <a:solidFill>
                  <a:schemeClr val="tx1"/>
                </a:solidFill>
                <a:effectLst/>
                <a:latin typeface="+mn-lt"/>
                <a:ea typeface="+mn-ea"/>
                <a:cs typeface="+mn-cs"/>
                <a:hlinkClick r:id="rId4"/>
              </a:rPr>
              <a:t>第一次国共合作</a:t>
            </a:r>
            <a:r>
              <a:rPr lang="zh-CN" altLang="en-US" sz="1200" b="0" i="0" u="none" strike="noStrike" kern="1200" dirty="0">
                <a:solidFill>
                  <a:schemeClr val="tx1"/>
                </a:solidFill>
                <a:effectLst/>
                <a:latin typeface="+mn-lt"/>
                <a:ea typeface="+mn-ea"/>
                <a:cs typeface="+mn-cs"/>
              </a:rPr>
              <a:t>时期</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它采用委员制取代</a:t>
            </a:r>
            <a:r>
              <a:rPr lang="zh-CN" altLang="en-US" sz="1200" b="0" i="0" u="none" strike="noStrike" kern="1200" dirty="0">
                <a:solidFill>
                  <a:schemeClr val="tx1"/>
                </a:solidFill>
                <a:effectLst/>
                <a:latin typeface="+mn-lt"/>
                <a:ea typeface="+mn-ea"/>
                <a:cs typeface="+mn-cs"/>
                <a:hlinkClick r:id="rId5"/>
              </a:rPr>
              <a:t>大元帅府</a:t>
            </a:r>
            <a:r>
              <a:rPr lang="zh-CN" altLang="en-US" sz="1200" b="0" i="0" u="none" strike="noStrike"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6"/>
              </a:rPr>
              <a:t>一长制</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汪精卫</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8"/>
              </a:rPr>
              <a:t>胡汉民</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9"/>
              </a:rPr>
              <a:t>廖仲恺</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0"/>
              </a:rPr>
              <a:t>张静江</a:t>
            </a:r>
            <a:r>
              <a:rPr lang="zh-CN" altLang="en-US" sz="1200" b="0" i="0" u="none" strike="noStrike" kern="1200" dirty="0">
                <a:solidFill>
                  <a:schemeClr val="tx1"/>
                </a:solidFill>
                <a:effectLst/>
                <a:latin typeface="+mn-lt"/>
                <a:ea typeface="+mn-ea"/>
                <a:cs typeface="+mn-cs"/>
              </a:rPr>
              <a:t>等</a:t>
            </a:r>
            <a:r>
              <a:rPr lang="en-US" altLang="zh-CN" sz="1200" b="0" i="0" u="none" strike="noStrike" kern="1200" dirty="0">
                <a:solidFill>
                  <a:schemeClr val="tx1"/>
                </a:solidFill>
                <a:effectLst/>
                <a:latin typeface="+mn-lt"/>
                <a:ea typeface="+mn-ea"/>
                <a:cs typeface="+mn-cs"/>
              </a:rPr>
              <a:t>16</a:t>
            </a:r>
            <a:r>
              <a:rPr lang="zh-CN" altLang="en-US" sz="1200" b="0" i="0" u="none" strike="noStrike" kern="1200" dirty="0">
                <a:solidFill>
                  <a:schemeClr val="tx1"/>
                </a:solidFill>
                <a:effectLst/>
                <a:latin typeface="+mn-lt"/>
                <a:ea typeface="+mn-ea"/>
                <a:cs typeface="+mn-cs"/>
              </a:rPr>
              <a:t>人为委员。汪精卫、胡汉民、</a:t>
            </a:r>
            <a:r>
              <a:rPr lang="zh-CN" altLang="en-US" sz="1200" b="0" i="0" u="none" strike="noStrike" kern="1200" dirty="0">
                <a:solidFill>
                  <a:schemeClr val="tx1"/>
                </a:solidFill>
                <a:effectLst/>
                <a:latin typeface="+mn-lt"/>
                <a:ea typeface="+mn-ea"/>
                <a:cs typeface="+mn-cs"/>
                <a:hlinkClick r:id="rId11"/>
              </a:rPr>
              <a:t>谭延闿</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2"/>
              </a:rPr>
              <a:t>许崇智</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3"/>
              </a:rPr>
              <a:t>林森</a:t>
            </a:r>
            <a:r>
              <a:rPr lang="zh-CN" altLang="en-US" sz="1200" b="0" i="0" u="none" strike="noStrike" kern="1200" dirty="0">
                <a:solidFill>
                  <a:schemeClr val="tx1"/>
                </a:solidFill>
                <a:effectLst/>
                <a:latin typeface="+mn-lt"/>
                <a:ea typeface="+mn-ea"/>
                <a:cs typeface="+mn-cs"/>
              </a:rPr>
              <a:t>为常务委员。汪精卫任主席。下设财政、军事、外交等部。聘</a:t>
            </a:r>
            <a:r>
              <a:rPr lang="zh-CN" altLang="en-US" sz="1200" b="0" i="0" u="none" strike="noStrike" kern="1200" dirty="0">
                <a:solidFill>
                  <a:schemeClr val="tx1"/>
                </a:solidFill>
                <a:effectLst/>
                <a:latin typeface="+mn-lt"/>
                <a:ea typeface="+mn-ea"/>
                <a:cs typeface="+mn-cs"/>
                <a:hlinkClick r:id="rId14"/>
              </a:rPr>
              <a:t>鲍罗廷</a:t>
            </a:r>
            <a:r>
              <a:rPr lang="zh-CN" altLang="en-US" sz="1200" b="0" i="0" u="none" strike="noStrike" kern="1200" dirty="0">
                <a:solidFill>
                  <a:schemeClr val="tx1"/>
                </a:solidFill>
                <a:effectLst/>
                <a:latin typeface="+mn-lt"/>
                <a:ea typeface="+mn-ea"/>
                <a:cs typeface="+mn-cs"/>
              </a:rPr>
              <a:t>为高等顾问。国民政府宣布它的职责是履行孙中山遗嘱，对外废除</a:t>
            </a:r>
            <a:r>
              <a:rPr lang="zh-CN" altLang="en-US" sz="1200" b="0" i="0" u="none" strike="noStrike" kern="1200" dirty="0">
                <a:solidFill>
                  <a:schemeClr val="tx1"/>
                </a:solidFill>
                <a:effectLst/>
                <a:latin typeface="+mn-lt"/>
                <a:ea typeface="+mn-ea"/>
                <a:cs typeface="+mn-cs"/>
                <a:hlinkClick r:id="rId15"/>
              </a:rPr>
              <a:t>不平等条约</a:t>
            </a:r>
            <a:r>
              <a:rPr lang="zh-CN" altLang="en-US" sz="1200" b="0" i="0" u="none" strike="noStrike" kern="1200" dirty="0">
                <a:solidFill>
                  <a:schemeClr val="tx1"/>
                </a:solidFill>
                <a:effectLst/>
                <a:latin typeface="+mn-lt"/>
                <a:ea typeface="+mn-ea"/>
                <a:cs typeface="+mn-cs"/>
              </a:rPr>
              <a:t>，消灭帝国主义势力；对内开展</a:t>
            </a:r>
            <a:r>
              <a:rPr lang="zh-CN" altLang="en-US" sz="1200" b="0" i="0" u="none" strike="noStrike" kern="1200" dirty="0">
                <a:solidFill>
                  <a:schemeClr val="tx1"/>
                </a:solidFill>
                <a:effectLst/>
                <a:latin typeface="+mn-lt"/>
                <a:ea typeface="+mn-ea"/>
                <a:cs typeface="+mn-cs"/>
                <a:hlinkClick r:id="rId16"/>
              </a:rPr>
              <a:t>国民革命运动</a:t>
            </a:r>
            <a:r>
              <a:rPr lang="zh-CN" altLang="en-US" sz="1200" b="0" i="0" u="none" strike="noStrike" kern="1200" dirty="0">
                <a:solidFill>
                  <a:schemeClr val="tx1"/>
                </a:solidFill>
                <a:effectLst/>
                <a:latin typeface="+mn-lt"/>
                <a:ea typeface="+mn-ea"/>
                <a:cs typeface="+mn-cs"/>
              </a:rPr>
              <a:t>，消灭军阀势力。为此，积极整顿内部，实现了军政、民政和财政的统一。随后在广州国民政府的领导下，</a:t>
            </a:r>
            <a:r>
              <a:rPr lang="zh-CN" altLang="en-US" sz="1200" b="0" i="0" u="none" strike="noStrike" kern="1200" dirty="0">
                <a:solidFill>
                  <a:schemeClr val="tx1"/>
                </a:solidFill>
                <a:effectLst/>
                <a:latin typeface="+mn-lt"/>
                <a:ea typeface="+mn-ea"/>
                <a:cs typeface="+mn-cs"/>
                <a:hlinkClick r:id="rId17"/>
              </a:rPr>
              <a:t>国民革命军</a:t>
            </a:r>
            <a:r>
              <a:rPr lang="zh-CN" altLang="en-US" sz="1200" b="0" i="0" u="none" strike="noStrike" kern="1200" dirty="0">
                <a:solidFill>
                  <a:schemeClr val="tx1"/>
                </a:solidFill>
                <a:effectLst/>
                <a:latin typeface="+mn-lt"/>
                <a:ea typeface="+mn-ea"/>
                <a:cs typeface="+mn-cs"/>
              </a:rPr>
              <a:t>通过</a:t>
            </a:r>
            <a:r>
              <a:rPr lang="zh-CN" altLang="en-US" sz="1200" b="0" i="0" u="none" strike="noStrike" kern="1200" dirty="0">
                <a:solidFill>
                  <a:schemeClr val="tx1"/>
                </a:solidFill>
                <a:effectLst/>
                <a:latin typeface="+mn-lt"/>
                <a:ea typeface="+mn-ea"/>
                <a:cs typeface="+mn-cs"/>
                <a:hlinkClick r:id="rId18"/>
              </a:rPr>
              <a:t>第二次东征</a:t>
            </a:r>
            <a:r>
              <a:rPr lang="zh-CN" altLang="en-US" sz="1200" b="0" i="0" u="none" strike="noStrike" kern="1200" dirty="0">
                <a:solidFill>
                  <a:schemeClr val="tx1"/>
                </a:solidFill>
                <a:effectLst/>
                <a:latin typeface="+mn-lt"/>
                <a:ea typeface="+mn-ea"/>
                <a:cs typeface="+mn-cs"/>
              </a:rPr>
              <a:t>、南征，先后消灭</a:t>
            </a:r>
            <a:r>
              <a:rPr lang="zh-CN" altLang="en-US" sz="1200" b="0" i="0" u="none" strike="noStrike" kern="1200" dirty="0">
                <a:solidFill>
                  <a:schemeClr val="tx1"/>
                </a:solidFill>
                <a:effectLst/>
                <a:latin typeface="+mn-lt"/>
                <a:ea typeface="+mn-ea"/>
                <a:cs typeface="+mn-cs"/>
                <a:hlinkClick r:id="rId19"/>
              </a:rPr>
              <a:t>陈炯明</a:t>
            </a:r>
            <a:r>
              <a:rPr lang="zh-CN" alt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20"/>
              </a:rPr>
              <a:t>邓本殷</a:t>
            </a:r>
            <a:r>
              <a:rPr lang="zh-CN" altLang="en-US" sz="1200" b="0" i="0" u="none" strike="noStrike" kern="1200" dirty="0">
                <a:solidFill>
                  <a:schemeClr val="tx1"/>
                </a:solidFill>
                <a:effectLst/>
                <a:latin typeface="+mn-lt"/>
                <a:ea typeface="+mn-ea"/>
                <a:cs typeface="+mn-cs"/>
              </a:rPr>
              <a:t>为首地方割据军阀势力，统一了广东革命根据地，为</a:t>
            </a:r>
            <a:r>
              <a:rPr lang="zh-CN" altLang="en-US" sz="1200" b="0" i="0" u="none" strike="noStrike" kern="1200" dirty="0">
                <a:solidFill>
                  <a:schemeClr val="tx1"/>
                </a:solidFill>
                <a:effectLst/>
                <a:latin typeface="+mn-lt"/>
                <a:ea typeface="+mn-ea"/>
                <a:cs typeface="+mn-cs"/>
                <a:hlinkClick r:id="rId21"/>
              </a:rPr>
              <a:t>北伐战争</a:t>
            </a:r>
            <a:r>
              <a:rPr lang="zh-CN" altLang="en-US" sz="1200" b="0" i="0" u="none" strike="noStrike" kern="1200" dirty="0">
                <a:solidFill>
                  <a:schemeClr val="tx1"/>
                </a:solidFill>
                <a:effectLst/>
                <a:latin typeface="+mn-lt"/>
                <a:ea typeface="+mn-ea"/>
                <a:cs typeface="+mn-cs"/>
              </a:rPr>
              <a:t>创造了有利条件。</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75</a:t>
            </a:fld>
            <a:endParaRPr kumimoji="1" lang="zh-CN" altLang="en-US"/>
          </a:p>
        </p:txBody>
      </p:sp>
    </p:spTree>
    <p:extLst>
      <p:ext uri="{BB962C8B-B14F-4D97-AF65-F5344CB8AC3E}">
        <p14:creationId xmlns:p14="http://schemas.microsoft.com/office/powerpoint/2010/main" val="2597271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北伐战争，是由</a:t>
            </a:r>
            <a:r>
              <a:rPr lang="zh-CN" altLang="en-US" sz="1200" b="0" i="0" u="none" strike="noStrike" kern="1200" dirty="0">
                <a:solidFill>
                  <a:schemeClr val="tx1"/>
                </a:solidFill>
                <a:effectLst/>
                <a:latin typeface="+mn-lt"/>
                <a:ea typeface="+mn-ea"/>
                <a:cs typeface="+mn-cs"/>
                <a:hlinkClick r:id="rId3"/>
              </a:rPr>
              <a:t>中国国民党</a:t>
            </a:r>
            <a:r>
              <a:rPr lang="zh-CN" altLang="en-US" sz="1200" b="0" i="0" u="none" strike="noStrike" kern="1200" dirty="0">
                <a:solidFill>
                  <a:schemeClr val="tx1"/>
                </a:solidFill>
                <a:effectLst/>
                <a:latin typeface="+mn-lt"/>
                <a:ea typeface="+mn-ea"/>
                <a:cs typeface="+mn-cs"/>
              </a:rPr>
              <a:t>领导下的</a:t>
            </a:r>
            <a:r>
              <a:rPr lang="zh-CN" altLang="en-US" sz="1200" b="0" i="0" u="none" strike="noStrike" kern="1200" dirty="0">
                <a:solidFill>
                  <a:schemeClr val="tx1"/>
                </a:solidFill>
                <a:effectLst/>
                <a:latin typeface="+mn-lt"/>
                <a:ea typeface="+mn-ea"/>
                <a:cs typeface="+mn-cs"/>
                <a:hlinkClick r:id="rId4"/>
              </a:rPr>
              <a:t>国民政府</a:t>
            </a:r>
            <a:r>
              <a:rPr lang="zh-CN" altLang="en-US" sz="1200" b="0" i="0" u="none" strike="noStrike" kern="1200" dirty="0">
                <a:solidFill>
                  <a:schemeClr val="tx1"/>
                </a:solidFill>
                <a:effectLst/>
                <a:latin typeface="+mn-lt"/>
                <a:ea typeface="+mn-ea"/>
                <a:cs typeface="+mn-cs"/>
              </a:rPr>
              <a:t>以</a:t>
            </a:r>
            <a:r>
              <a:rPr lang="zh-CN" altLang="en-US" sz="1200" b="0" i="0" u="none" strike="noStrike" kern="1200" dirty="0">
                <a:solidFill>
                  <a:schemeClr val="tx1"/>
                </a:solidFill>
                <a:effectLst/>
                <a:latin typeface="+mn-lt"/>
                <a:ea typeface="+mn-ea"/>
                <a:cs typeface="+mn-cs"/>
                <a:hlinkClick r:id="rId5"/>
              </a:rPr>
              <a:t>国民革命军</a:t>
            </a:r>
            <a:r>
              <a:rPr lang="zh-CN" altLang="en-US" sz="1200" b="0" i="0" u="none" strike="noStrike" kern="1200" dirty="0">
                <a:solidFill>
                  <a:schemeClr val="tx1"/>
                </a:solidFill>
                <a:effectLst/>
                <a:latin typeface="+mn-lt"/>
                <a:ea typeface="+mn-ea"/>
                <a:cs typeface="+mn-cs"/>
              </a:rPr>
              <a:t>为主力，</a:t>
            </a:r>
            <a:r>
              <a:rPr lang="zh-CN" altLang="en-US" sz="1200" b="0" i="0" u="none" strike="noStrike" kern="1200" dirty="0">
                <a:solidFill>
                  <a:schemeClr val="tx1"/>
                </a:solidFill>
                <a:effectLst/>
                <a:latin typeface="+mn-lt"/>
                <a:ea typeface="+mn-ea"/>
                <a:cs typeface="+mn-cs"/>
                <a:hlinkClick r:id="rId6"/>
              </a:rPr>
              <a:t>蒋介石</a:t>
            </a:r>
            <a:r>
              <a:rPr lang="zh-CN" altLang="en-US" sz="1200" b="0" i="0" u="none" strike="noStrike" kern="1200" dirty="0">
                <a:solidFill>
                  <a:schemeClr val="tx1"/>
                </a:solidFill>
                <a:effectLst/>
                <a:latin typeface="+mn-lt"/>
                <a:ea typeface="+mn-ea"/>
                <a:cs typeface="+mn-cs"/>
              </a:rPr>
              <a:t>为总司令于</a:t>
            </a:r>
            <a:r>
              <a:rPr lang="en-US" altLang="zh-CN" sz="1200" b="0" i="0" u="none" strike="noStrike" kern="1200" dirty="0">
                <a:solidFill>
                  <a:schemeClr val="tx1"/>
                </a:solidFill>
                <a:effectLst/>
                <a:latin typeface="+mn-lt"/>
                <a:ea typeface="+mn-ea"/>
                <a:cs typeface="+mn-cs"/>
              </a:rPr>
              <a:t>1926</a:t>
            </a:r>
            <a:r>
              <a:rPr lang="zh-CN" altLang="en-US" sz="1200" b="0" i="0" u="none" strike="noStrike" kern="1200" dirty="0">
                <a:solidFill>
                  <a:schemeClr val="tx1"/>
                </a:solidFill>
                <a:effectLst/>
                <a:latin typeface="+mn-lt"/>
                <a:ea typeface="+mn-ea"/>
                <a:cs typeface="+mn-cs"/>
              </a:rPr>
              <a:t>年至</a:t>
            </a:r>
            <a:r>
              <a:rPr lang="en-US" altLang="zh-CN" sz="1200" b="0" i="0" u="none" strike="noStrike" kern="1200" dirty="0">
                <a:solidFill>
                  <a:schemeClr val="tx1"/>
                </a:solidFill>
                <a:effectLst/>
                <a:latin typeface="+mn-lt"/>
                <a:ea typeface="+mn-ea"/>
                <a:cs typeface="+mn-cs"/>
              </a:rPr>
              <a:t>1928</a:t>
            </a:r>
            <a:r>
              <a:rPr lang="zh-CN" altLang="en-US" sz="1200" b="0" i="0" u="none" strike="noStrike" kern="1200" dirty="0">
                <a:solidFill>
                  <a:schemeClr val="tx1"/>
                </a:solidFill>
                <a:effectLst/>
                <a:latin typeface="+mn-lt"/>
                <a:ea typeface="+mn-ea"/>
                <a:cs typeface="+mn-cs"/>
              </a:rPr>
              <a:t>年间发动的统一战争。</a:t>
            </a:r>
            <a:r>
              <a:rPr lang="en-US" altLang="zh-CN" sz="1200" b="0" i="0" u="none" strike="noStrike" kern="1200" dirty="0">
                <a:solidFill>
                  <a:schemeClr val="tx1"/>
                </a:solidFill>
                <a:effectLst/>
                <a:latin typeface="+mn-lt"/>
                <a:ea typeface="+mn-ea"/>
                <a:cs typeface="+mn-cs"/>
              </a:rPr>
              <a:t>1926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日，国民政府成立国民革命军从广东起兵，在连克长沙、武汉、南京、上海等地以后，国民政府内部因对中国共产党的不同态度而一度分裂，</a:t>
            </a:r>
            <a:r>
              <a:rPr lang="zh-CN" altLang="en-US" sz="1200" b="0" i="0" u="none" strike="noStrike" kern="1200" dirty="0">
                <a:solidFill>
                  <a:schemeClr val="tx1"/>
                </a:solidFill>
                <a:effectLst/>
                <a:latin typeface="+mn-lt"/>
                <a:ea typeface="+mn-ea"/>
                <a:cs typeface="+mn-cs"/>
                <a:hlinkClick r:id="rId7"/>
              </a:rPr>
              <a:t>汪精卫</a:t>
            </a:r>
            <a:r>
              <a:rPr lang="zh-CN" altLang="en-US" sz="1200" b="0" i="0" u="none" strike="noStrike" kern="1200" dirty="0">
                <a:solidFill>
                  <a:schemeClr val="tx1"/>
                </a:solidFill>
                <a:effectLst/>
                <a:latin typeface="+mn-lt"/>
                <a:ea typeface="+mn-ea"/>
                <a:cs typeface="+mn-cs"/>
              </a:rPr>
              <a:t>和蒋介石决裂，北伐陷于停顿。</a:t>
            </a:r>
            <a:r>
              <a:rPr lang="zh-CN" altLang="en-US" sz="1200" b="0" i="0" u="none" strike="noStrike" kern="1200" dirty="0">
                <a:solidFill>
                  <a:schemeClr val="tx1"/>
                </a:solidFill>
                <a:effectLst/>
                <a:latin typeface="+mn-lt"/>
                <a:ea typeface="+mn-ea"/>
                <a:cs typeface="+mn-cs"/>
                <a:hlinkClick r:id="rId8"/>
              </a:rPr>
              <a:t>宁汉合流</a:t>
            </a:r>
            <a:r>
              <a:rPr lang="zh-CN" altLang="en-US" sz="1200" b="0" i="0" u="none" strike="noStrike" kern="1200" dirty="0">
                <a:solidFill>
                  <a:schemeClr val="tx1"/>
                </a:solidFill>
                <a:effectLst/>
                <a:latin typeface="+mn-lt"/>
                <a:ea typeface="+mn-ea"/>
                <a:cs typeface="+mn-cs"/>
              </a:rPr>
              <a:t>后，国民革命军继续北伐，并在西北的</a:t>
            </a:r>
            <a:r>
              <a:rPr lang="zh-CN" altLang="en-US" sz="1200" b="0" i="0" u="none" strike="noStrike" kern="1200" dirty="0">
                <a:solidFill>
                  <a:schemeClr val="tx1"/>
                </a:solidFill>
                <a:effectLst/>
                <a:latin typeface="+mn-lt"/>
                <a:ea typeface="+mn-ea"/>
                <a:cs typeface="+mn-cs"/>
                <a:hlinkClick r:id="rId9"/>
              </a:rPr>
              <a:t>冯玉祥</a:t>
            </a:r>
            <a:r>
              <a:rPr lang="zh-CN" altLang="en-US" sz="1200" b="0" i="0" u="none" strike="noStrike" kern="1200" dirty="0">
                <a:solidFill>
                  <a:schemeClr val="tx1"/>
                </a:solidFill>
                <a:effectLst/>
                <a:latin typeface="+mn-lt"/>
                <a:ea typeface="+mn-ea"/>
                <a:cs typeface="+mn-cs"/>
              </a:rPr>
              <a:t>和山西的</a:t>
            </a:r>
            <a:r>
              <a:rPr lang="zh-CN" altLang="en-US" sz="1200" b="0" i="0" u="none" strike="noStrike" kern="1200" dirty="0">
                <a:solidFill>
                  <a:schemeClr val="tx1"/>
                </a:solidFill>
                <a:effectLst/>
                <a:latin typeface="+mn-lt"/>
                <a:ea typeface="+mn-ea"/>
                <a:cs typeface="+mn-cs"/>
                <a:hlinkClick r:id="rId10"/>
              </a:rPr>
              <a:t>阎锡山</a:t>
            </a:r>
            <a:r>
              <a:rPr lang="zh-CN" altLang="en-US" sz="1200" b="0" i="0" u="none" strike="noStrike" kern="1200" dirty="0">
                <a:solidFill>
                  <a:schemeClr val="tx1"/>
                </a:solidFill>
                <a:effectLst/>
                <a:latin typeface="+mn-lt"/>
                <a:ea typeface="+mn-ea"/>
                <a:cs typeface="+mn-cs"/>
              </a:rPr>
              <a:t>加入下，于</a:t>
            </a:r>
            <a:r>
              <a:rPr lang="en-US" altLang="zh-CN" sz="1200" b="0" i="0" u="none" strike="noStrike" kern="1200" dirty="0">
                <a:solidFill>
                  <a:schemeClr val="tx1"/>
                </a:solidFill>
                <a:effectLst/>
                <a:latin typeface="+mn-lt"/>
                <a:ea typeface="+mn-ea"/>
                <a:cs typeface="+mn-cs"/>
              </a:rPr>
              <a:t>1928</a:t>
            </a:r>
            <a:r>
              <a:rPr lang="zh-CN" altLang="en-US" sz="1200" b="0" i="0" u="none" strike="noStrike" kern="1200" dirty="0">
                <a:solidFill>
                  <a:schemeClr val="tx1"/>
                </a:solidFill>
                <a:effectLst/>
                <a:latin typeface="+mn-lt"/>
                <a:ea typeface="+mn-ea"/>
                <a:cs typeface="+mn-cs"/>
              </a:rPr>
              <a:t>年攻克北京，致使</a:t>
            </a:r>
            <a:r>
              <a:rPr lang="zh-CN" altLang="en-US" sz="1200" b="0" i="0" u="none" strike="noStrike" kern="1200" dirty="0">
                <a:solidFill>
                  <a:schemeClr val="tx1"/>
                </a:solidFill>
                <a:effectLst/>
                <a:latin typeface="+mn-lt"/>
                <a:ea typeface="+mn-ea"/>
                <a:cs typeface="+mn-cs"/>
                <a:hlinkClick r:id="rId11"/>
              </a:rPr>
              <a:t>北洋</a:t>
            </a:r>
            <a:r>
              <a:rPr lang="zh-CN" altLang="en-US" sz="1200" b="0" i="0" u="none" strike="noStrike" kern="1200" dirty="0">
                <a:solidFill>
                  <a:schemeClr val="tx1"/>
                </a:solidFill>
                <a:effectLst/>
                <a:latin typeface="+mn-lt"/>
                <a:ea typeface="+mn-ea"/>
                <a:cs typeface="+mn-cs"/>
                <a:hlinkClick r:id="rId12"/>
              </a:rPr>
              <a:t>奉系</a:t>
            </a:r>
            <a:r>
              <a:rPr lang="zh-CN" altLang="en-US" sz="1200" b="0" i="0" u="none" strike="noStrike"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13"/>
              </a:rPr>
              <a:t>张作霖</a:t>
            </a:r>
            <a:r>
              <a:rPr lang="zh-CN" altLang="en-US" sz="1200" b="0" i="0" u="none" strike="noStrike" kern="1200" dirty="0">
                <a:solidFill>
                  <a:schemeClr val="tx1"/>
                </a:solidFill>
                <a:effectLst/>
                <a:latin typeface="+mn-lt"/>
                <a:ea typeface="+mn-ea"/>
                <a:cs typeface="+mn-cs"/>
              </a:rPr>
              <a:t>撤往东北并被日本刺杀于</a:t>
            </a:r>
            <a:r>
              <a:rPr lang="zh-CN" altLang="en-US" sz="1200" b="0" i="0" u="none" strike="noStrike" kern="1200" dirty="0">
                <a:solidFill>
                  <a:schemeClr val="tx1"/>
                </a:solidFill>
                <a:effectLst/>
                <a:latin typeface="+mn-lt"/>
                <a:ea typeface="+mn-ea"/>
                <a:cs typeface="+mn-cs"/>
                <a:hlinkClick r:id="rId14"/>
              </a:rPr>
              <a:t>皇姑屯</a:t>
            </a:r>
            <a:r>
              <a:rPr lang="zh-CN" altLang="en-US" sz="1200" b="0" i="0" u="none" strike="noStrike" kern="1200" dirty="0">
                <a:solidFill>
                  <a:schemeClr val="tx1"/>
                </a:solidFill>
                <a:effectLst/>
                <a:latin typeface="+mn-lt"/>
                <a:ea typeface="+mn-ea"/>
                <a:cs typeface="+mn-cs"/>
              </a:rPr>
              <a:t>，其子</a:t>
            </a:r>
            <a:r>
              <a:rPr lang="zh-CN" altLang="en-US" sz="1200" b="0" i="0" u="none" strike="noStrike" kern="1200" dirty="0">
                <a:solidFill>
                  <a:schemeClr val="tx1"/>
                </a:solidFill>
                <a:effectLst/>
                <a:latin typeface="+mn-lt"/>
                <a:ea typeface="+mn-ea"/>
                <a:cs typeface="+mn-cs"/>
                <a:hlinkClick r:id="rId15"/>
              </a:rPr>
              <a:t>张学良</a:t>
            </a:r>
            <a:r>
              <a:rPr lang="zh-CN" altLang="en-US" sz="1200" b="0" i="0" u="none" strike="noStrike" kern="1200" dirty="0">
                <a:solidFill>
                  <a:schemeClr val="tx1"/>
                </a:solidFill>
                <a:effectLst/>
                <a:latin typeface="+mn-lt"/>
                <a:ea typeface="+mn-ea"/>
                <a:cs typeface="+mn-cs"/>
              </a:rPr>
              <a:t>宣布</a:t>
            </a:r>
            <a:r>
              <a:rPr lang="zh-CN" altLang="en-US" sz="1200" b="0" i="0" u="none" strike="noStrike" kern="1200" dirty="0">
                <a:solidFill>
                  <a:schemeClr val="tx1"/>
                </a:solidFill>
                <a:effectLst/>
                <a:latin typeface="+mn-lt"/>
                <a:ea typeface="+mn-ea"/>
                <a:cs typeface="+mn-cs"/>
                <a:hlinkClick r:id="rId16"/>
              </a:rPr>
              <a:t>东北易帜</a:t>
            </a:r>
            <a:r>
              <a:rPr lang="zh-CN" altLang="en-US" sz="1200" b="0" i="0" u="none" strike="noStrike" kern="1200" dirty="0">
                <a:solidFill>
                  <a:schemeClr val="tx1"/>
                </a:solidFill>
                <a:effectLst/>
                <a:latin typeface="+mn-lt"/>
                <a:ea typeface="+mn-ea"/>
                <a:cs typeface="+mn-cs"/>
              </a:rPr>
              <a:t>。</a:t>
            </a:r>
            <a:r>
              <a:rPr lang="en-US" altLang="zh-CN" sz="1200" b="0" i="0" u="none" strike="noStrike"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至此北伐完成，中国实现了形式上的统一。</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76</a:t>
            </a:fld>
            <a:endParaRPr kumimoji="1" lang="zh-CN" altLang="en-US"/>
          </a:p>
        </p:txBody>
      </p:sp>
    </p:spTree>
    <p:extLst>
      <p:ext uri="{BB962C8B-B14F-4D97-AF65-F5344CB8AC3E}">
        <p14:creationId xmlns:p14="http://schemas.microsoft.com/office/powerpoint/2010/main" val="4098316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给</a:t>
            </a:r>
            <a:r>
              <a:rPr lang="zh-CN" altLang="en-US"/>
              <a:t>大家</a:t>
            </a:r>
            <a:r>
              <a:rPr lang="en-US" altLang="zh-CN"/>
              <a:t>钱</a:t>
            </a:r>
            <a:r>
              <a:rPr lang="zh-CN" altLang="en-US"/>
              <a:t>只是对大家来学习的一个鼓励</a:t>
            </a:r>
            <a:r>
              <a:rPr lang="en-US" altLang="zh-CN"/>
              <a:t>，我们</a:t>
            </a:r>
            <a:r>
              <a:rPr lang="zh-CN" altLang="en-US"/>
              <a:t>更希望</a:t>
            </a:r>
            <a:r>
              <a:rPr lang="en-US" altLang="zh-CN"/>
              <a:t>你通过这个课程以后更值钱</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帝国主义开始捣乱了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82</a:t>
            </a:fld>
            <a:endParaRPr kumimoji="1" lang="zh-CN" altLang="en-US"/>
          </a:p>
        </p:txBody>
      </p:sp>
    </p:spTree>
    <p:extLst>
      <p:ext uri="{BB962C8B-B14F-4D97-AF65-F5344CB8AC3E}">
        <p14:creationId xmlns:p14="http://schemas.microsoft.com/office/powerpoint/2010/main" val="3448442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武汉国民政府</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1926</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日</a:t>
            </a:r>
            <a:r>
              <a:rPr lang="en-US" altLang="zh-CN" sz="1200" b="0" i="0" u="none" strike="noStrike" kern="1200" dirty="0">
                <a:solidFill>
                  <a:schemeClr val="tx1"/>
                </a:solidFill>
                <a:effectLst/>
                <a:latin typeface="+mn-lt"/>
                <a:ea typeface="+mn-ea"/>
                <a:cs typeface="+mn-cs"/>
              </a:rPr>
              <a:t>——1927</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8</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25</a:t>
            </a:r>
            <a:r>
              <a:rPr lang="zh-CN" altLang="en-US" sz="1200" b="0" i="0" u="none" strike="noStrike" kern="1200" dirty="0">
                <a:solidFill>
                  <a:schemeClr val="tx1"/>
                </a:solidFill>
                <a:effectLst/>
                <a:latin typeface="+mn-lt"/>
                <a:ea typeface="+mn-ea"/>
                <a:cs typeface="+mn-cs"/>
              </a:rPr>
              <a:t>日），是由以</a:t>
            </a:r>
            <a:r>
              <a:rPr lang="zh-CN" altLang="en-US" sz="1200" b="0" i="0" u="none" strike="noStrike" kern="1200" dirty="0">
                <a:solidFill>
                  <a:schemeClr val="tx1"/>
                </a:solidFill>
                <a:effectLst/>
                <a:latin typeface="+mn-lt"/>
                <a:ea typeface="+mn-ea"/>
                <a:cs typeface="+mn-cs"/>
                <a:hlinkClick r:id="rId3"/>
              </a:rPr>
              <a:t>汪精卫</a:t>
            </a:r>
            <a:r>
              <a:rPr lang="zh-CN" altLang="en-US" sz="1200" b="0" i="0" u="none" strike="noStrike" kern="1200" dirty="0">
                <a:solidFill>
                  <a:schemeClr val="tx1"/>
                </a:solidFill>
                <a:effectLst/>
                <a:latin typeface="+mn-lt"/>
                <a:ea typeface="+mn-ea"/>
                <a:cs typeface="+mn-cs"/>
              </a:rPr>
              <a:t>为核心的</a:t>
            </a:r>
            <a:r>
              <a:rPr lang="zh-CN" altLang="en-US" sz="1200" b="0" i="0" u="none" strike="noStrike" kern="1200" dirty="0">
                <a:solidFill>
                  <a:schemeClr val="tx1"/>
                </a:solidFill>
                <a:effectLst/>
                <a:latin typeface="+mn-lt"/>
                <a:ea typeface="+mn-ea"/>
                <a:cs typeface="+mn-cs"/>
                <a:hlinkClick r:id="rId4"/>
              </a:rPr>
              <a:t>中国国民党</a:t>
            </a:r>
            <a:r>
              <a:rPr lang="zh-CN" altLang="en-US" sz="1200" b="0" i="0" u="none" strike="noStrike" kern="1200" dirty="0">
                <a:solidFill>
                  <a:schemeClr val="tx1"/>
                </a:solidFill>
                <a:effectLst/>
                <a:latin typeface="+mn-lt"/>
                <a:ea typeface="+mn-ea"/>
                <a:cs typeface="+mn-cs"/>
              </a:rPr>
              <a:t>建立的，是</a:t>
            </a:r>
            <a:r>
              <a:rPr lang="zh-CN" altLang="en-US" sz="1200" b="0" i="0" u="none" strike="noStrike" kern="1200" dirty="0">
                <a:solidFill>
                  <a:schemeClr val="tx1"/>
                </a:solidFill>
                <a:effectLst/>
                <a:latin typeface="+mn-lt"/>
                <a:ea typeface="+mn-ea"/>
                <a:cs typeface="+mn-cs"/>
                <a:hlinkClick r:id="rId5"/>
              </a:rPr>
              <a:t>国民革命军</a:t>
            </a:r>
            <a:r>
              <a:rPr lang="zh-CN" altLang="en-US" sz="1200" b="0" i="0" u="none" strike="noStrike" kern="1200" dirty="0">
                <a:solidFill>
                  <a:schemeClr val="tx1"/>
                </a:solidFill>
                <a:effectLst/>
                <a:latin typeface="+mn-lt"/>
                <a:ea typeface="+mn-ea"/>
                <a:cs typeface="+mn-cs"/>
                <a:hlinkClick r:id="rId6"/>
              </a:rPr>
              <a:t>北伐战争</a:t>
            </a:r>
            <a:r>
              <a:rPr lang="zh-CN" altLang="en-US" sz="1200" b="0" i="0" u="none" strike="noStrike" kern="1200" dirty="0">
                <a:solidFill>
                  <a:schemeClr val="tx1"/>
                </a:solidFill>
                <a:effectLst/>
                <a:latin typeface="+mn-lt"/>
                <a:ea typeface="+mn-ea"/>
                <a:cs typeface="+mn-cs"/>
              </a:rPr>
              <a:t>中由广州迁都的第一个政府。</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84</a:t>
            </a:fld>
            <a:endParaRPr kumimoji="1" lang="zh-CN" altLang="en-US"/>
          </a:p>
        </p:txBody>
      </p:sp>
    </p:spTree>
    <p:extLst>
      <p:ext uri="{BB962C8B-B14F-4D97-AF65-F5344CB8AC3E}">
        <p14:creationId xmlns:p14="http://schemas.microsoft.com/office/powerpoint/2010/main" val="2434782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北伐结束后，</a:t>
            </a:r>
            <a:r>
              <a:rPr lang="zh-CN" altLang="en-US" sz="1200" b="0" i="0" u="none" strike="noStrike" kern="1200" dirty="0">
                <a:solidFill>
                  <a:schemeClr val="tx1"/>
                </a:solidFill>
                <a:effectLst/>
                <a:latin typeface="+mn-lt"/>
                <a:ea typeface="+mn-ea"/>
                <a:cs typeface="+mn-cs"/>
                <a:hlinkClick r:id="rId3"/>
              </a:rPr>
              <a:t>南京国民政府</a:t>
            </a:r>
            <a:r>
              <a:rPr lang="zh-CN" altLang="en-US" sz="1200" b="0" i="0" u="none" strike="noStrike" kern="1200" dirty="0">
                <a:solidFill>
                  <a:schemeClr val="tx1"/>
                </a:solidFill>
                <a:effectLst/>
                <a:latin typeface="+mn-lt"/>
                <a:ea typeface="+mn-ea"/>
                <a:cs typeface="+mn-cs"/>
              </a:rPr>
              <a:t>正式统治全中国，成为中国在国际上唯一代表政权。南京国民政府（</a:t>
            </a:r>
            <a:r>
              <a:rPr lang="en-US" altLang="zh-CN" sz="1200" b="0" i="0" u="none" strike="noStrike" kern="1200" dirty="0">
                <a:solidFill>
                  <a:schemeClr val="tx1"/>
                </a:solidFill>
                <a:effectLst/>
                <a:latin typeface="+mn-lt"/>
                <a:ea typeface="+mn-ea"/>
                <a:cs typeface="+mn-cs"/>
              </a:rPr>
              <a:t>1927</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18</a:t>
            </a:r>
            <a:r>
              <a:rPr lang="zh-CN" altLang="en-US" sz="1200" b="0" i="0" u="none" strike="noStrike" kern="1200" dirty="0">
                <a:solidFill>
                  <a:schemeClr val="tx1"/>
                </a:solidFill>
                <a:effectLst/>
                <a:latin typeface="+mn-lt"/>
                <a:ea typeface="+mn-ea"/>
                <a:cs typeface="+mn-cs"/>
              </a:rPr>
              <a:t>日～</a:t>
            </a:r>
            <a:r>
              <a:rPr lang="en-US" altLang="zh-CN" sz="1200" b="0" i="0" u="none" strike="noStrike" kern="1200" dirty="0">
                <a:solidFill>
                  <a:schemeClr val="tx1"/>
                </a:solidFill>
                <a:effectLst/>
                <a:latin typeface="+mn-lt"/>
                <a:ea typeface="+mn-ea"/>
                <a:cs typeface="+mn-cs"/>
              </a:rPr>
              <a:t>1948</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20</a:t>
            </a:r>
            <a:r>
              <a:rPr lang="zh-CN" altLang="en-US" sz="1200" b="0" i="0" u="none" strike="noStrike" kern="1200" dirty="0">
                <a:solidFill>
                  <a:schemeClr val="tx1"/>
                </a:solidFill>
                <a:effectLst/>
                <a:latin typeface="+mn-lt"/>
                <a:ea typeface="+mn-ea"/>
                <a:cs typeface="+mn-cs"/>
              </a:rPr>
              <a:t>日</a:t>
            </a:r>
            <a:r>
              <a:rPr lang="zh-CN" altLang="en-US" sz="1200" b="0" i="0" u="none" strike="noStrike" kern="1200" baseline="30000" dirty="0">
                <a:solidFill>
                  <a:schemeClr val="tx1"/>
                </a:solidFill>
                <a:effectLst/>
                <a:latin typeface="+mn-lt"/>
                <a:ea typeface="+mn-ea"/>
                <a:cs typeface="+mn-cs"/>
              </a:rPr>
              <a:t> </a:t>
            </a:r>
            <a:r>
              <a:rPr lang="en-US" altLang="zh-CN" sz="1200" b="0" i="0" u="none" strike="noStrike"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），是</a:t>
            </a:r>
            <a:r>
              <a:rPr lang="zh-CN" altLang="en-US" sz="1200" b="0" i="0" u="none" strike="noStrike" kern="1200" dirty="0">
                <a:solidFill>
                  <a:schemeClr val="tx1"/>
                </a:solidFill>
                <a:effectLst/>
                <a:latin typeface="+mn-lt"/>
                <a:ea typeface="+mn-ea"/>
                <a:cs typeface="+mn-cs"/>
                <a:hlinkClick r:id="rId4"/>
              </a:rPr>
              <a:t>中华民国国民政府</a:t>
            </a:r>
            <a:r>
              <a:rPr lang="zh-CN" altLang="en-US" sz="1200" b="0" i="0" u="none" strike="noStrike" kern="1200" dirty="0">
                <a:solidFill>
                  <a:schemeClr val="tx1"/>
                </a:solidFill>
                <a:effectLst/>
                <a:latin typeface="+mn-lt"/>
                <a:ea typeface="+mn-ea"/>
                <a:cs typeface="+mn-cs"/>
              </a:rPr>
              <a:t>时期的最高行政机关，由以</a:t>
            </a:r>
            <a:r>
              <a:rPr lang="zh-CN" altLang="en-US" sz="1200" b="0" i="0" u="none" strike="noStrike" kern="1200" dirty="0">
                <a:solidFill>
                  <a:schemeClr val="tx1"/>
                </a:solidFill>
                <a:effectLst/>
                <a:latin typeface="+mn-lt"/>
                <a:ea typeface="+mn-ea"/>
                <a:cs typeface="+mn-cs"/>
                <a:hlinkClick r:id="rId5"/>
              </a:rPr>
              <a:t>蒋介石</a:t>
            </a:r>
            <a:r>
              <a:rPr lang="zh-CN" altLang="en-US" sz="1200" b="0" i="0" u="none" strike="noStrike" kern="1200" dirty="0">
                <a:solidFill>
                  <a:schemeClr val="tx1"/>
                </a:solidFill>
                <a:effectLst/>
                <a:latin typeface="+mn-lt"/>
                <a:ea typeface="+mn-ea"/>
                <a:cs typeface="+mn-cs"/>
              </a:rPr>
              <a:t>为核心的</a:t>
            </a:r>
            <a:r>
              <a:rPr lang="zh-CN" altLang="en-US" sz="1200" b="0" i="0" u="none" strike="noStrike" kern="1200" dirty="0">
                <a:solidFill>
                  <a:schemeClr val="tx1"/>
                </a:solidFill>
                <a:effectLst/>
                <a:latin typeface="+mn-lt"/>
                <a:ea typeface="+mn-ea"/>
                <a:cs typeface="+mn-cs"/>
                <a:hlinkClick r:id="rId6"/>
              </a:rPr>
              <a:t>中国国民党</a:t>
            </a:r>
            <a:r>
              <a:rPr lang="zh-CN" altLang="en-US" sz="1200" b="0" i="0" u="none" strike="noStrike" kern="1200" dirty="0">
                <a:solidFill>
                  <a:schemeClr val="tx1"/>
                </a:solidFill>
                <a:effectLst/>
                <a:latin typeface="+mn-lt"/>
                <a:ea typeface="+mn-ea"/>
                <a:cs typeface="+mn-cs"/>
              </a:rPr>
              <a:t>建立，</a:t>
            </a:r>
            <a:r>
              <a:rPr lang="zh-CN" altLang="en-US" sz="1200" b="0" i="0" u="none" strike="noStrike" kern="1200" dirty="0">
                <a:solidFill>
                  <a:schemeClr val="tx1"/>
                </a:solidFill>
                <a:effectLst/>
                <a:latin typeface="+mn-lt"/>
                <a:ea typeface="+mn-ea"/>
                <a:cs typeface="+mn-cs"/>
                <a:hlinkClick r:id="rId7"/>
              </a:rPr>
              <a:t>宁汉合流</a:t>
            </a:r>
            <a:r>
              <a:rPr lang="zh-CN" altLang="en-US" sz="1200" b="0" i="0" u="none" strike="noStrike" kern="1200" dirty="0">
                <a:solidFill>
                  <a:schemeClr val="tx1"/>
                </a:solidFill>
                <a:effectLst/>
                <a:latin typeface="+mn-lt"/>
                <a:ea typeface="+mn-ea"/>
                <a:cs typeface="+mn-cs"/>
              </a:rPr>
              <a:t>后成为</a:t>
            </a:r>
            <a:r>
              <a:rPr lang="zh-CN" altLang="en-US" sz="1200" b="0" i="0" u="none" strike="noStrike" kern="1200" dirty="0">
                <a:solidFill>
                  <a:schemeClr val="tx1"/>
                </a:solidFill>
                <a:effectLst/>
                <a:latin typeface="+mn-lt"/>
                <a:ea typeface="+mn-ea"/>
                <a:cs typeface="+mn-cs"/>
                <a:hlinkClick r:id="rId6"/>
              </a:rPr>
              <a:t>中国国民党</a:t>
            </a:r>
            <a:r>
              <a:rPr lang="zh-CN" altLang="en-US" sz="1200" b="0" i="0" u="none" strike="noStrike" kern="1200" dirty="0">
                <a:solidFill>
                  <a:schemeClr val="tx1"/>
                </a:solidFill>
                <a:effectLst/>
                <a:latin typeface="+mn-lt"/>
                <a:ea typeface="+mn-ea"/>
                <a:cs typeface="+mn-cs"/>
              </a:rPr>
              <a:t>唯一政权，</a:t>
            </a:r>
            <a:r>
              <a:rPr lang="en-US" altLang="zh-CN" sz="1200" b="0" i="0" u="none" strike="noStrike" kern="1200" dirty="0">
                <a:solidFill>
                  <a:schemeClr val="tx1"/>
                </a:solidFill>
                <a:effectLst/>
                <a:latin typeface="+mn-lt"/>
                <a:ea typeface="+mn-ea"/>
                <a:cs typeface="+mn-cs"/>
              </a:rPr>
              <a:t>1928</a:t>
            </a:r>
            <a:r>
              <a:rPr lang="zh-CN" altLang="en-US" sz="1200" b="0" i="0" u="none" strike="noStrike" kern="1200" dirty="0">
                <a:solidFill>
                  <a:schemeClr val="tx1"/>
                </a:solidFill>
                <a:effectLst/>
                <a:latin typeface="+mn-lt"/>
                <a:ea typeface="+mn-ea"/>
                <a:cs typeface="+mn-cs"/>
              </a:rPr>
              <a:t>年</a:t>
            </a:r>
            <a:r>
              <a:rPr lang="zh-CN" altLang="en-US" sz="1200" b="0" i="0" u="none" strike="noStrike" kern="1200" dirty="0">
                <a:solidFill>
                  <a:schemeClr val="tx1"/>
                </a:solidFill>
                <a:effectLst/>
                <a:latin typeface="+mn-lt"/>
                <a:ea typeface="+mn-ea"/>
                <a:cs typeface="+mn-cs"/>
                <a:hlinkClick r:id="rId8"/>
              </a:rPr>
              <a:t>东北易帜</a:t>
            </a:r>
            <a:r>
              <a:rPr lang="zh-CN" altLang="en-US" sz="1200" b="0" i="0" u="none" strike="noStrike" kern="1200" dirty="0">
                <a:solidFill>
                  <a:schemeClr val="tx1"/>
                </a:solidFill>
                <a:effectLst/>
                <a:latin typeface="+mn-lt"/>
                <a:ea typeface="+mn-ea"/>
                <a:cs typeface="+mn-cs"/>
              </a:rPr>
              <a:t>后成为代表中国的政府，</a:t>
            </a:r>
            <a:r>
              <a:rPr lang="en-US" altLang="zh-CN" sz="1200" b="0" i="0" u="none" strike="noStrike" kern="1200" dirty="0">
                <a:solidFill>
                  <a:schemeClr val="tx1"/>
                </a:solidFill>
                <a:effectLst/>
                <a:latin typeface="+mn-lt"/>
                <a:ea typeface="+mn-ea"/>
                <a:cs typeface="+mn-cs"/>
              </a:rPr>
              <a:t>1948</a:t>
            </a:r>
            <a:r>
              <a:rPr lang="zh-CN" altLang="en-US" sz="1200" b="0" i="0" u="none" strike="noStrike" kern="1200" dirty="0">
                <a:solidFill>
                  <a:schemeClr val="tx1"/>
                </a:solidFill>
                <a:effectLst/>
                <a:latin typeface="+mn-lt"/>
                <a:ea typeface="+mn-ea"/>
                <a:cs typeface="+mn-cs"/>
              </a:rPr>
              <a:t>年“</a:t>
            </a:r>
            <a:r>
              <a:rPr lang="zh-CN" altLang="en-US" sz="1200" b="0" i="0" u="none" strike="noStrike" kern="1200" dirty="0">
                <a:solidFill>
                  <a:schemeClr val="tx1"/>
                </a:solidFill>
                <a:effectLst/>
                <a:latin typeface="+mn-lt"/>
                <a:ea typeface="+mn-ea"/>
                <a:cs typeface="+mn-cs"/>
                <a:hlinkClick r:id="rId9"/>
              </a:rPr>
              <a:t>行宪国大</a:t>
            </a:r>
            <a:r>
              <a:rPr lang="zh-CN" altLang="en-US" sz="1200" b="0" i="0" u="none" strike="noStrike" kern="1200" dirty="0">
                <a:solidFill>
                  <a:schemeClr val="tx1"/>
                </a:solidFill>
                <a:effectLst/>
                <a:latin typeface="+mn-lt"/>
                <a:ea typeface="+mn-ea"/>
                <a:cs typeface="+mn-cs"/>
              </a:rPr>
              <a:t>”后改组为</a:t>
            </a:r>
            <a:r>
              <a:rPr lang="zh-CN" altLang="en-US" sz="1200" b="0" i="0" u="none" strike="noStrike" kern="1200" dirty="0">
                <a:solidFill>
                  <a:schemeClr val="tx1"/>
                </a:solidFill>
                <a:effectLst/>
                <a:latin typeface="+mn-lt"/>
                <a:ea typeface="+mn-ea"/>
                <a:cs typeface="+mn-cs"/>
                <a:hlinkClick r:id="rId10"/>
              </a:rPr>
              <a:t>总统府</a:t>
            </a:r>
            <a:r>
              <a:rPr lang="zh-CN" altLang="en-US"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85</a:t>
            </a:fld>
            <a:endParaRPr kumimoji="1" lang="zh-CN" altLang="en-US"/>
          </a:p>
        </p:txBody>
      </p:sp>
    </p:spTree>
    <p:extLst>
      <p:ext uri="{BB962C8B-B14F-4D97-AF65-F5344CB8AC3E}">
        <p14:creationId xmlns:p14="http://schemas.microsoft.com/office/powerpoint/2010/main" val="2044906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有多不喜欢呢？</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1927</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日，以</a:t>
            </a:r>
            <a:r>
              <a:rPr lang="zh-CN" altLang="en-US" sz="1200" b="0" i="0" u="none" strike="noStrike" kern="1200" dirty="0">
                <a:solidFill>
                  <a:schemeClr val="tx1"/>
                </a:solidFill>
                <a:effectLst/>
                <a:latin typeface="+mn-lt"/>
                <a:ea typeface="+mn-ea"/>
                <a:cs typeface="+mn-cs"/>
                <a:hlinkClick r:id="rId3"/>
              </a:rPr>
              <a:t>蒋介石</a:t>
            </a:r>
            <a:r>
              <a:rPr lang="zh-CN" altLang="en-US" sz="1200" b="0" i="0" u="none" strike="noStrike" kern="1200" dirty="0">
                <a:solidFill>
                  <a:schemeClr val="tx1"/>
                </a:solidFill>
                <a:effectLst/>
                <a:latin typeface="+mn-lt"/>
                <a:ea typeface="+mn-ea"/>
                <a:cs typeface="+mn-cs"/>
              </a:rPr>
              <a:t>为首的国民党新右派在上海发动反对国民党左派和共产党的</a:t>
            </a:r>
            <a:r>
              <a:rPr lang="zh-CN" altLang="en-US" sz="1200" b="0" i="0" u="none" strike="noStrike" kern="1200" dirty="0">
                <a:solidFill>
                  <a:schemeClr val="tx1"/>
                </a:solidFill>
                <a:effectLst/>
                <a:latin typeface="+mn-lt"/>
                <a:ea typeface="+mn-ea"/>
                <a:cs typeface="+mn-cs"/>
                <a:hlinkClick r:id="rId4"/>
              </a:rPr>
              <a:t>武装</a:t>
            </a:r>
            <a:r>
              <a:rPr lang="zh-CN" altLang="en-US" sz="1200" b="0" i="0" u="none" strike="noStrike" kern="1200" dirty="0">
                <a:solidFill>
                  <a:schemeClr val="tx1"/>
                </a:solidFill>
                <a:effectLst/>
                <a:latin typeface="+mn-lt"/>
                <a:ea typeface="+mn-ea"/>
                <a:cs typeface="+mn-cs"/>
              </a:rPr>
              <a:t>政变，大肆屠杀共产党员、</a:t>
            </a:r>
            <a:r>
              <a:rPr lang="zh-CN" altLang="en-US" sz="1200" b="0" i="0" u="none" strike="noStrike" kern="1200" dirty="0">
                <a:solidFill>
                  <a:schemeClr val="tx1"/>
                </a:solidFill>
                <a:effectLst/>
                <a:latin typeface="+mn-lt"/>
                <a:ea typeface="+mn-ea"/>
                <a:cs typeface="+mn-cs"/>
                <a:hlinkClick r:id="rId5"/>
              </a:rPr>
              <a:t>国民党左派</a:t>
            </a:r>
            <a:r>
              <a:rPr lang="zh-CN" altLang="en-US" sz="1200" b="0" i="0" u="none" strike="noStrike" kern="1200" dirty="0">
                <a:solidFill>
                  <a:schemeClr val="tx1"/>
                </a:solidFill>
                <a:effectLst/>
                <a:latin typeface="+mn-lt"/>
                <a:ea typeface="+mn-ea"/>
                <a:cs typeface="+mn-cs"/>
              </a:rPr>
              <a:t>及革命群众。这就是历史上著名的“四一二”反革命政变。 使中国大革命受到严重的摧残，标志着大革命的部分失败，是大革命从胜利走向失败的转折点。同时也宣告国共两党第一次合作失败。经过</a:t>
            </a:r>
            <a:r>
              <a:rPr lang="zh-CN" altLang="en-US" sz="1200" b="0" i="0" u="none" strike="noStrike" kern="1200" dirty="0">
                <a:solidFill>
                  <a:schemeClr val="tx1"/>
                </a:solidFill>
                <a:effectLst/>
                <a:latin typeface="+mn-lt"/>
                <a:ea typeface="+mn-ea"/>
                <a:cs typeface="+mn-cs"/>
                <a:hlinkClick r:id="rId6"/>
              </a:rPr>
              <a:t>四一二政变</a:t>
            </a:r>
            <a:r>
              <a:rPr lang="zh-CN" altLang="en-US" sz="1200" b="0" i="0" u="none" strike="noStrike" kern="1200" dirty="0">
                <a:solidFill>
                  <a:schemeClr val="tx1"/>
                </a:solidFill>
                <a:effectLst/>
                <a:latin typeface="+mn-lt"/>
                <a:ea typeface="+mn-ea"/>
                <a:cs typeface="+mn-cs"/>
              </a:rPr>
              <a:t>，国民党基层组织基本瘫痪，共产党在群众中的影响迅速扩大，经历了深刻的锻炼和严峻的考验，共产党初步积累了反正两方面的经验，为领导中国人民把斗争推向新的更高的阶段准备了条件。</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88</a:t>
            </a:fld>
            <a:endParaRPr kumimoji="1" lang="zh-CN" altLang="en-US"/>
          </a:p>
        </p:txBody>
      </p:sp>
    </p:spTree>
    <p:extLst>
      <p:ext uri="{BB962C8B-B14F-4D97-AF65-F5344CB8AC3E}">
        <p14:creationId xmlns:p14="http://schemas.microsoft.com/office/powerpoint/2010/main" val="1471439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七</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一五反革命政变（</a:t>
            </a:r>
            <a:r>
              <a:rPr lang="zh-CN" altLang="en-US" sz="1200" b="0" i="0" u="none" strike="noStrike" kern="1200" dirty="0">
                <a:solidFill>
                  <a:schemeClr val="tx1"/>
                </a:solidFill>
                <a:effectLst/>
                <a:latin typeface="+mn-lt"/>
                <a:ea typeface="+mn-ea"/>
                <a:cs typeface="+mn-cs"/>
                <a:hlinkClick r:id="rId3"/>
              </a:rPr>
              <a:t>中国国民党</a:t>
            </a:r>
            <a:r>
              <a:rPr lang="zh-CN" altLang="en-US" sz="1200" b="0" i="0" u="none" strike="noStrike" kern="1200" dirty="0">
                <a:solidFill>
                  <a:schemeClr val="tx1"/>
                </a:solidFill>
                <a:effectLst/>
                <a:latin typeface="+mn-lt"/>
                <a:ea typeface="+mn-ea"/>
                <a:cs typeface="+mn-cs"/>
              </a:rPr>
              <a:t>称之为武汉分共，或视之为“清共”的一个环节）爆发于</a:t>
            </a:r>
            <a:r>
              <a:rPr lang="en-US" altLang="zh-CN" sz="1200" b="0" i="0" u="none" strike="noStrike" kern="1200" dirty="0">
                <a:solidFill>
                  <a:schemeClr val="tx1"/>
                </a:solidFill>
                <a:effectLst/>
                <a:latin typeface="+mn-lt"/>
                <a:ea typeface="+mn-ea"/>
                <a:cs typeface="+mn-cs"/>
              </a:rPr>
              <a:t>1927</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15</a:t>
            </a:r>
            <a:r>
              <a:rPr lang="zh-CN" altLang="en-US" sz="1200" b="0" i="0" u="none" strike="noStrike" kern="1200" dirty="0">
                <a:solidFill>
                  <a:schemeClr val="tx1"/>
                </a:solidFill>
                <a:effectLst/>
                <a:latin typeface="+mn-lt"/>
                <a:ea typeface="+mn-ea"/>
                <a:cs typeface="+mn-cs"/>
              </a:rPr>
              <a:t>日。在中华民国政府进行北伐（</a:t>
            </a:r>
            <a:r>
              <a:rPr lang="en-US" altLang="zh-CN" sz="1200" b="0" i="0" u="none" strike="noStrike" kern="1200" dirty="0">
                <a:solidFill>
                  <a:schemeClr val="tx1"/>
                </a:solidFill>
                <a:effectLst/>
                <a:latin typeface="+mn-lt"/>
                <a:ea typeface="+mn-ea"/>
                <a:cs typeface="+mn-cs"/>
              </a:rPr>
              <a:t>1926</a:t>
            </a:r>
            <a:r>
              <a:rPr lang="zh-CN" altLang="en-US" sz="1200" b="0" i="0" u="none" strike="noStrike" kern="1200" dirty="0">
                <a:solidFill>
                  <a:schemeClr val="tx1"/>
                </a:solidFill>
                <a:effectLst/>
                <a:latin typeface="+mn-lt"/>
                <a:ea typeface="+mn-ea"/>
                <a:cs typeface="+mn-cs"/>
              </a:rPr>
              <a:t>年至</a:t>
            </a:r>
            <a:r>
              <a:rPr lang="en-US" altLang="zh-CN" sz="1200" b="0" i="0" u="none" strike="noStrike" kern="1200" dirty="0">
                <a:solidFill>
                  <a:schemeClr val="tx1"/>
                </a:solidFill>
                <a:effectLst/>
                <a:latin typeface="+mn-lt"/>
                <a:ea typeface="+mn-ea"/>
                <a:cs typeface="+mn-cs"/>
              </a:rPr>
              <a:t>1928</a:t>
            </a:r>
            <a:r>
              <a:rPr lang="zh-CN" altLang="en-US" sz="1200" b="0" i="0" u="none" strike="noStrike" kern="1200" dirty="0">
                <a:solidFill>
                  <a:schemeClr val="tx1"/>
                </a:solidFill>
                <a:effectLst/>
                <a:latin typeface="+mn-lt"/>
                <a:ea typeface="+mn-ea"/>
                <a:cs typeface="+mn-cs"/>
              </a:rPr>
              <a:t>年）时，原先采取“</a:t>
            </a:r>
            <a:r>
              <a:rPr lang="zh-CN" altLang="en-US" sz="1200" b="0" i="0" u="none" strike="noStrike" kern="1200" dirty="0">
                <a:solidFill>
                  <a:schemeClr val="tx1"/>
                </a:solidFill>
                <a:effectLst/>
                <a:latin typeface="+mn-lt"/>
                <a:ea typeface="+mn-ea"/>
                <a:cs typeface="+mn-cs"/>
                <a:hlinkClick r:id="rId4"/>
              </a:rPr>
              <a:t>联俄容共</a:t>
            </a:r>
            <a:r>
              <a:rPr lang="zh-CN" altLang="en-US" sz="1200" b="0" i="0" u="none" strike="noStrike" kern="1200" dirty="0">
                <a:solidFill>
                  <a:schemeClr val="tx1"/>
                </a:solidFill>
                <a:effectLst/>
                <a:latin typeface="+mn-lt"/>
                <a:ea typeface="+mn-ea"/>
                <a:cs typeface="+mn-cs"/>
              </a:rPr>
              <a:t>”的方针，与中国共产党合作。但在北伐期间，国民政府内部就容纳共产党与否的问题，于</a:t>
            </a:r>
            <a:r>
              <a:rPr lang="en-US" altLang="zh-CN" sz="1200" b="0" i="0" u="none" strike="noStrike" kern="1200" dirty="0">
                <a:solidFill>
                  <a:schemeClr val="tx1"/>
                </a:solidFill>
                <a:effectLst/>
                <a:latin typeface="+mn-lt"/>
                <a:ea typeface="+mn-ea"/>
                <a:cs typeface="+mn-cs"/>
              </a:rPr>
              <a:t>1927</a:t>
            </a:r>
            <a:r>
              <a:rPr lang="zh-CN" altLang="en-US" sz="1200" b="0" i="0" u="none" strike="noStrike" kern="1200" dirty="0">
                <a:solidFill>
                  <a:schemeClr val="tx1"/>
                </a:solidFill>
                <a:effectLst/>
                <a:latin typeface="+mn-lt"/>
                <a:ea typeface="+mn-ea"/>
                <a:cs typeface="+mn-cs"/>
              </a:rPr>
              <a:t>年分成南京（</a:t>
            </a:r>
            <a:r>
              <a:rPr lang="zh-CN" altLang="en-US" sz="1200" b="0" i="0" u="none" strike="noStrike" kern="1200" dirty="0">
                <a:solidFill>
                  <a:schemeClr val="tx1"/>
                </a:solidFill>
                <a:effectLst/>
                <a:latin typeface="+mn-lt"/>
                <a:ea typeface="+mn-ea"/>
                <a:cs typeface="+mn-cs"/>
                <a:hlinkClick r:id="rId5"/>
              </a:rPr>
              <a:t>蒋中正</a:t>
            </a:r>
            <a:r>
              <a:rPr lang="zh-CN" altLang="en-US" sz="1200" b="0" i="0" u="none" strike="noStrike" kern="1200" dirty="0">
                <a:solidFill>
                  <a:schemeClr val="tx1"/>
                </a:solidFill>
                <a:effectLst/>
                <a:latin typeface="+mn-lt"/>
                <a:ea typeface="+mn-ea"/>
                <a:cs typeface="+mn-cs"/>
              </a:rPr>
              <a:t>等领导）及武汉（</a:t>
            </a:r>
            <a:r>
              <a:rPr lang="zh-CN" altLang="en-US" sz="1200" b="0" i="0" u="none" strike="noStrike" kern="1200" dirty="0">
                <a:solidFill>
                  <a:schemeClr val="tx1"/>
                </a:solidFill>
                <a:effectLst/>
                <a:latin typeface="+mn-lt"/>
                <a:ea typeface="+mn-ea"/>
                <a:cs typeface="+mn-cs"/>
                <a:hlinkClick r:id="rId6"/>
              </a:rPr>
              <a:t>汪精卫</a:t>
            </a:r>
            <a:r>
              <a:rPr lang="zh-CN" altLang="en-US" sz="1200" b="0" i="0" u="none" strike="noStrike" kern="1200" dirty="0">
                <a:solidFill>
                  <a:schemeClr val="tx1"/>
                </a:solidFill>
                <a:effectLst/>
                <a:latin typeface="+mn-lt"/>
                <a:ea typeface="+mn-ea"/>
                <a:cs typeface="+mn-cs"/>
              </a:rPr>
              <a:t>等领导）两政府。武汉方面最初仍主张容共，其后与共产党发生磨擦，再加上</a:t>
            </a:r>
            <a:r>
              <a:rPr lang="zh-CN" altLang="en-US" sz="1200" b="0" i="0" u="none" strike="noStrike" kern="1200" dirty="0">
                <a:solidFill>
                  <a:schemeClr val="tx1"/>
                </a:solidFill>
                <a:effectLst/>
                <a:latin typeface="+mn-lt"/>
                <a:ea typeface="+mn-ea"/>
                <a:cs typeface="+mn-cs"/>
                <a:hlinkClick r:id="rId7"/>
              </a:rPr>
              <a:t>冯玉祥</a:t>
            </a:r>
            <a:r>
              <a:rPr lang="zh-CN" altLang="en-US" sz="1200" b="0" i="0" u="none" strike="noStrike" kern="1200" dirty="0">
                <a:solidFill>
                  <a:schemeClr val="tx1"/>
                </a:solidFill>
                <a:effectLst/>
                <a:latin typeface="+mn-lt"/>
                <a:ea typeface="+mn-ea"/>
                <a:cs typeface="+mn-cs"/>
              </a:rPr>
              <a:t>等军事实力派人士的表态要求分共，汪精卫乃于</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15</a:t>
            </a:r>
            <a:r>
              <a:rPr lang="zh-CN" altLang="en-US" sz="1200" b="0" i="0" u="none" strike="noStrike" kern="1200" dirty="0">
                <a:solidFill>
                  <a:schemeClr val="tx1"/>
                </a:solidFill>
                <a:effectLst/>
                <a:latin typeface="+mn-lt"/>
                <a:ea typeface="+mn-ea"/>
                <a:cs typeface="+mn-cs"/>
              </a:rPr>
              <a:t>日当日，在武汉召集会议，宣布停止与中国共产党的合作。至此第一次国共合作正式结束。</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89</a:t>
            </a:fld>
            <a:endParaRPr kumimoji="1" lang="zh-CN" altLang="en-US"/>
          </a:p>
        </p:txBody>
      </p:sp>
    </p:spTree>
    <p:extLst>
      <p:ext uri="{BB962C8B-B14F-4D97-AF65-F5344CB8AC3E}">
        <p14:creationId xmlns:p14="http://schemas.microsoft.com/office/powerpoint/2010/main" val="2151156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蒋介石、张学良、冯玉祥 拜把子兄弟</a:t>
            </a:r>
            <a:endParaRPr kumimoji="1" lang="en-US" altLang="zh-CN" dirty="0"/>
          </a:p>
          <a:p>
            <a:r>
              <a:rPr lang="zh-CN" altLang="en-US" dirty="0"/>
              <a:t>西安事变中为啥不杀张学良</a:t>
            </a:r>
            <a:r>
              <a:rPr lang="en-US" altLang="zh-CN" dirty="0"/>
              <a:t>:1.</a:t>
            </a:r>
            <a:r>
              <a:rPr lang="zh-CN" altLang="en-US" dirty="0"/>
              <a:t>宋美岭、宋子文力保。 西安事变后，为营救蒋介石，宋美岭、宋子文亲自答应张学良，只要蒋平安回到南京，可保障张的安全，以前之事可以不提。但是老蒋太不地道，下了飞机就把张扣住，判了刑仍进了监狱。这使宋美岭、宋子文感觉失信于张（宋家和张家的关系一向不错），于是两人向蒋施压，要蒋不能杀张。 </a:t>
            </a:r>
            <a:r>
              <a:rPr lang="en-US" altLang="zh-CN" dirty="0"/>
              <a:t>2.</a:t>
            </a:r>
            <a:r>
              <a:rPr lang="zh-CN" altLang="en-US" dirty="0"/>
              <a:t>蒋介石和张学良是拜把子兄弟。 蒋是一个旧式的中国人，他脑子里的忠义思想也是他不能杀张的原因。如果他杀了张这个有恩于他的结义兄弟，很难给国人一个交待。蒋还有一个兄弟就是冯玉祥，二人斗了几十年，但蒋就是不敢动他。 </a:t>
            </a:r>
            <a:r>
              <a:rPr lang="en-US" altLang="zh-CN" dirty="0"/>
              <a:t>3.</a:t>
            </a:r>
            <a:r>
              <a:rPr lang="zh-CN" altLang="en-US" dirty="0"/>
              <a:t>张学良的东北军主力尚存，也是蒋不敢杀张的原因。 据说就在张被囚禁后，仍有东北军的老部下千方百计的营救张。 </a:t>
            </a:r>
            <a:r>
              <a:rPr lang="en-US" altLang="zh-CN" dirty="0"/>
              <a:t>4.</a:t>
            </a:r>
            <a:r>
              <a:rPr lang="zh-CN" altLang="en-US" dirty="0"/>
              <a:t>张学良从没有要杀蒋的心。 张发动兵谏，只是逼蒋抗日，并不是要置蒋于死地，在西安扣押蒋时，张还亲自把自己的卫队布置在蒋的身边，保护蒋的安全。 </a:t>
            </a:r>
            <a:r>
              <a:rPr lang="en-US" altLang="zh-CN" dirty="0"/>
              <a:t>5.</a:t>
            </a:r>
            <a:r>
              <a:rPr lang="zh-CN" altLang="en-US" dirty="0"/>
              <a:t>共产党方面的压力。 西安事变中，为了联蒋抗日，共产党方面也没少做张学良的工作，最终促使张放了蒋，因此张在南京被蒋逮捕后，共产党方面也向蒋施加了压力。 </a:t>
            </a:r>
            <a:r>
              <a:rPr lang="en-US" altLang="zh-CN" dirty="0"/>
              <a:t>6.</a:t>
            </a:r>
            <a:r>
              <a:rPr lang="zh-CN" altLang="en-US" dirty="0"/>
              <a:t>当时全国人民抗日的呼声一浪高过一浪，如果杀了张没办法向国内交代。 </a:t>
            </a:r>
            <a:r>
              <a:rPr lang="en-US" altLang="zh-CN" dirty="0"/>
              <a:t>7.</a:t>
            </a:r>
            <a:r>
              <a:rPr lang="zh-CN" altLang="en-US" dirty="0"/>
              <a:t>张学良在国民党内人际关系很好。 在张被捕后，不少人都替他求情。当时审判张的李烈钧（国民党元老）也劝老蒋</a:t>
            </a:r>
            <a:r>
              <a:rPr lang="en-US" altLang="zh-CN" dirty="0"/>
              <a:t>"</a:t>
            </a:r>
            <a:r>
              <a:rPr lang="zh-CN" altLang="en-US" dirty="0"/>
              <a:t>宽大为怀，赦而释之</a:t>
            </a:r>
            <a:r>
              <a:rPr lang="en-US" altLang="zh-CN" dirty="0"/>
              <a:t>"</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92</a:t>
            </a:fld>
            <a:endParaRPr kumimoji="1" lang="zh-CN" altLang="en-US"/>
          </a:p>
        </p:txBody>
      </p:sp>
    </p:spTree>
    <p:extLst>
      <p:ext uri="{BB962C8B-B14F-4D97-AF65-F5344CB8AC3E}">
        <p14:creationId xmlns:p14="http://schemas.microsoft.com/office/powerpoint/2010/main" val="3508033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96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100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西安事变中为啥不杀张学良</a:t>
            </a:r>
            <a:r>
              <a:rPr lang="en-US" altLang="zh-CN" dirty="0"/>
              <a:t>:1.</a:t>
            </a:r>
            <a:r>
              <a:rPr lang="zh-CN" altLang="en-US" dirty="0"/>
              <a:t>宋美岭、宋子文力保。 西安事变后，为营救蒋介石，宋美岭、宋子文亲自答应张学良，只要蒋平安回到南京，可保障张的安全，以前之事可以不提。但是老蒋太不地道，下了飞机就把张扣住，判了刑仍进了监狱。这使宋美岭、宋子文感觉失信于张（宋家和张家的关系一向不错），于是两人向蒋施压，要蒋不能杀张。 </a:t>
            </a:r>
            <a:r>
              <a:rPr lang="en-US" altLang="zh-CN" dirty="0"/>
              <a:t>2.</a:t>
            </a:r>
            <a:r>
              <a:rPr lang="zh-CN" altLang="en-US" dirty="0"/>
              <a:t>蒋介石和张学良是拜把子兄弟。 蒋是一个旧式的中国人，他脑子里的忠义思想也是他不能杀张的原因。如果他杀了张这个有恩于他的结义兄弟，很难给国人一个交待。蒋还有一个兄弟就是冯玉祥，二人斗了几十年，但蒋就是不敢动他。 </a:t>
            </a:r>
            <a:r>
              <a:rPr lang="en-US" altLang="zh-CN" dirty="0"/>
              <a:t>3.</a:t>
            </a:r>
            <a:r>
              <a:rPr lang="zh-CN" altLang="en-US" dirty="0"/>
              <a:t>张学良的东北军主力尚存，也是蒋不敢杀张的原因。 据说就在张被囚禁后，仍有东北军的老部下千方百计的营救张。 </a:t>
            </a:r>
            <a:r>
              <a:rPr lang="en-US" altLang="zh-CN" dirty="0"/>
              <a:t>4.</a:t>
            </a:r>
            <a:r>
              <a:rPr lang="zh-CN" altLang="en-US" dirty="0"/>
              <a:t>张学良从没有要杀蒋的心。 张发动兵谏，只是逼蒋抗日，并不是要置蒋于死地，在西安扣押蒋时，张还亲自把自己的卫队布置在蒋的身边，保护蒋的安全。 </a:t>
            </a:r>
            <a:r>
              <a:rPr lang="en-US" altLang="zh-CN" dirty="0"/>
              <a:t>5.</a:t>
            </a:r>
            <a:r>
              <a:rPr lang="zh-CN" altLang="en-US" dirty="0"/>
              <a:t>共产党方面的压力。 西安事变中，为了联蒋抗日，共产党方面也没少做张学良的工作，最终促使张放了蒋，因此张在南京被蒋逮捕后，共产党方面也向蒋施加了压力。 </a:t>
            </a:r>
            <a:r>
              <a:rPr lang="en-US" altLang="zh-CN" dirty="0"/>
              <a:t>6.</a:t>
            </a:r>
            <a:r>
              <a:rPr lang="zh-CN" altLang="en-US" dirty="0"/>
              <a:t>当时全国人民抗日的呼声一浪高过一浪，如果杀了张没办法向国内交代。 </a:t>
            </a:r>
            <a:r>
              <a:rPr lang="en-US" altLang="zh-CN" dirty="0"/>
              <a:t>7.</a:t>
            </a:r>
            <a:r>
              <a:rPr lang="zh-CN" altLang="en-US" dirty="0"/>
              <a:t>张学良在国民党内人际关系很好。 在张被捕后，不少人都替他求情。当时审判张的李烈钧（国民党元老）也劝老蒋</a:t>
            </a:r>
            <a:r>
              <a:rPr lang="en-US" altLang="zh-CN" dirty="0"/>
              <a:t>"</a:t>
            </a:r>
            <a:r>
              <a:rPr lang="zh-CN" altLang="en-US" dirty="0"/>
              <a:t>宽大为怀，赦而释之</a:t>
            </a:r>
            <a:r>
              <a:rPr lang="en-US" altLang="zh-CN" dirty="0"/>
              <a:t>"</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114</a:t>
            </a:fld>
            <a:endParaRPr kumimoji="1" lang="zh-CN" altLang="en-US"/>
          </a:p>
        </p:txBody>
      </p:sp>
    </p:spTree>
    <p:extLst>
      <p:ext uri="{BB962C8B-B14F-4D97-AF65-F5344CB8AC3E}">
        <p14:creationId xmlns:p14="http://schemas.microsoft.com/office/powerpoint/2010/main" val="266587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119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在一开始，意大利是同盟国，但是后来英国、法国及俄国与意大利签订密约，承诺给予意大利战后分得阜姆和</a:t>
            </a:r>
            <a:r>
              <a:rPr lang="zh-CN" altLang="en-US" sz="1200" u="none" strike="noStrike" kern="1200" dirty="0">
                <a:solidFill>
                  <a:schemeClr val="tx1"/>
                </a:solidFill>
                <a:effectLst/>
                <a:latin typeface="+mn-lt"/>
                <a:ea typeface="+mn-ea"/>
                <a:cs typeface="+mn-cs"/>
                <a:hlinkClick r:id="rId3"/>
              </a:rPr>
              <a:t>达尔马提亚</a:t>
            </a:r>
            <a:r>
              <a:rPr lang="zh-CN" altLang="en-US" dirty="0"/>
              <a:t>，结果意大利加入了</a:t>
            </a:r>
            <a:r>
              <a:rPr lang="zh-CN" altLang="en-US" sz="1200" u="none" strike="noStrike" kern="1200" dirty="0">
                <a:solidFill>
                  <a:schemeClr val="tx1"/>
                </a:solidFill>
                <a:effectLst/>
                <a:latin typeface="+mn-lt"/>
                <a:ea typeface="+mn-ea"/>
                <a:cs typeface="+mn-cs"/>
                <a:hlinkClick r:id="rId4"/>
              </a:rPr>
              <a:t>协约国</a:t>
            </a:r>
            <a:r>
              <a:rPr lang="zh-CN" altLang="en-US" dirty="0"/>
              <a:t>对抗同盟国。故</a:t>
            </a:r>
            <a:r>
              <a:rPr lang="en-US" altLang="zh-CN" dirty="0"/>
              <a:t>1915</a:t>
            </a:r>
            <a:r>
              <a:rPr lang="zh-CN" altLang="en-US" dirty="0"/>
              <a:t>年</a:t>
            </a:r>
            <a:r>
              <a:rPr lang="en-US" altLang="zh-CN" dirty="0"/>
              <a:t>5</a:t>
            </a:r>
            <a:r>
              <a:rPr lang="zh-CN" altLang="en-US" dirty="0"/>
              <a:t>月，意大利退出</a:t>
            </a:r>
            <a:r>
              <a:rPr lang="zh-CN" altLang="en-US" sz="1200" u="none" strike="noStrike" kern="1200" dirty="0">
                <a:solidFill>
                  <a:schemeClr val="tx1"/>
                </a:solidFill>
                <a:effectLst/>
                <a:latin typeface="+mn-lt"/>
                <a:ea typeface="+mn-ea"/>
                <a:cs typeface="+mn-cs"/>
                <a:hlinkClick r:id="rId5"/>
              </a:rPr>
              <a:t>三国同盟</a:t>
            </a:r>
            <a:r>
              <a:rPr lang="zh-CN" altLang="en-US" dirty="0"/>
              <a:t>，加入</a:t>
            </a:r>
            <a:r>
              <a:rPr lang="zh-CN" altLang="en-US" sz="1200" u="none" strike="noStrike" kern="1200" dirty="0">
                <a:solidFill>
                  <a:schemeClr val="tx1"/>
                </a:solidFill>
                <a:effectLst/>
                <a:latin typeface="+mn-lt"/>
                <a:ea typeface="+mn-ea"/>
                <a:cs typeface="+mn-cs"/>
                <a:hlinkClick r:id="rId4"/>
              </a:rPr>
              <a:t>协约国</a:t>
            </a:r>
            <a:r>
              <a:rPr lang="zh-CN" altLang="en-US" dirty="0"/>
              <a:t>。意军虽然实力较弱，交战初期即损失近</a:t>
            </a:r>
            <a:r>
              <a:rPr lang="en-US" altLang="zh-CN" dirty="0"/>
              <a:t>30</a:t>
            </a:r>
            <a:r>
              <a:rPr lang="zh-CN" altLang="en-US" dirty="0"/>
              <a:t>万人，但却成功拖住了</a:t>
            </a:r>
            <a:r>
              <a:rPr lang="zh-CN" altLang="en-US" sz="1200" u="none" strike="noStrike" kern="1200" dirty="0">
                <a:solidFill>
                  <a:schemeClr val="tx1"/>
                </a:solidFill>
                <a:effectLst/>
                <a:latin typeface="+mn-lt"/>
                <a:ea typeface="+mn-ea"/>
                <a:cs typeface="+mn-cs"/>
                <a:hlinkClick r:id="rId6"/>
              </a:rPr>
              <a:t>奥匈帝国</a:t>
            </a:r>
            <a:r>
              <a:rPr lang="en-US" altLang="zh-CN" dirty="0"/>
              <a:t>40</a:t>
            </a:r>
            <a:r>
              <a:rPr lang="zh-CN" altLang="en-US" dirty="0"/>
              <a:t>个师的兵力，缓减了俄法的压力。</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27</a:t>
            </a:fld>
            <a:endParaRPr kumimoji="1" lang="zh-CN" altLang="en-US"/>
          </a:p>
        </p:txBody>
      </p:sp>
    </p:spTree>
    <p:extLst>
      <p:ext uri="{BB962C8B-B14F-4D97-AF65-F5344CB8AC3E}">
        <p14:creationId xmlns:p14="http://schemas.microsoft.com/office/powerpoint/2010/main" val="19045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从</a:t>
            </a:r>
            <a:r>
              <a:rPr lang="en-US" altLang="zh-CN" sz="1200" b="0" i="0" u="none" strike="noStrike" kern="1200" dirty="0">
                <a:solidFill>
                  <a:schemeClr val="tx1"/>
                </a:solidFill>
                <a:effectLst/>
                <a:latin typeface="+mn-lt"/>
                <a:ea typeface="+mn-ea"/>
                <a:cs typeface="+mn-cs"/>
              </a:rPr>
              <a:t>1918</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月的“公理战胜强权”庆典，到次年</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月的巴黎会议，短短两个月时间，当时的中国充分诠释了“自古弱国无外交”</a:t>
            </a:r>
            <a:r>
              <a:rPr lang="en-US" altLang="zh-CN" sz="1200" b="0" i="0" u="none" strike="noStrike"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的定律，所谓的“公理战胜强权”不过是一个美丽的童话。面对这样屈辱的局面，从</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日开始，北京的学生纷纷</a:t>
            </a:r>
            <a:r>
              <a:rPr lang="zh-CN" altLang="en-US" sz="1200" b="0" i="0" u="none" strike="noStrike" kern="1200" dirty="0">
                <a:solidFill>
                  <a:schemeClr val="tx1"/>
                </a:solidFill>
                <a:effectLst/>
                <a:latin typeface="+mn-lt"/>
                <a:ea typeface="+mn-ea"/>
                <a:cs typeface="+mn-cs"/>
                <a:hlinkClick r:id="rId3"/>
              </a:rPr>
              <a:t>罢课</a:t>
            </a:r>
            <a:r>
              <a:rPr lang="zh-CN" altLang="en-US" sz="1200" b="0" i="0" u="none" strike="noStrike" kern="1200" dirty="0">
                <a:solidFill>
                  <a:schemeClr val="tx1"/>
                </a:solidFill>
                <a:effectLst/>
                <a:latin typeface="+mn-lt"/>
                <a:ea typeface="+mn-ea"/>
                <a:cs typeface="+mn-cs"/>
              </a:rPr>
              <a:t>，组织演讲、宣传，随后</a:t>
            </a:r>
            <a:r>
              <a:rPr lang="zh-CN" altLang="en-US" sz="1200" b="0" i="0" u="none" strike="noStrike" kern="1200" dirty="0">
                <a:solidFill>
                  <a:schemeClr val="tx1"/>
                </a:solidFill>
                <a:effectLst/>
                <a:latin typeface="+mn-lt"/>
                <a:ea typeface="+mn-ea"/>
                <a:cs typeface="+mn-cs"/>
                <a:hlinkClick r:id="rId4"/>
              </a:rPr>
              <a:t>天津</a:t>
            </a:r>
            <a:r>
              <a:rPr lang="zh-CN" altLang="en-US" sz="1200" b="0" i="0" u="none" strike="noStrike" kern="1200" dirty="0">
                <a:solidFill>
                  <a:schemeClr val="tx1"/>
                </a:solidFill>
                <a:effectLst/>
                <a:latin typeface="+mn-lt"/>
                <a:ea typeface="+mn-ea"/>
                <a:cs typeface="+mn-cs"/>
              </a:rPr>
              <a:t>、上海、广州、南京、杭州、武汉、济南的学生、工人也给予支持。</a:t>
            </a:r>
            <a:endParaRPr lang="en-US" altLang="zh-CN" sz="1200" b="0" i="0" u="none" strike="noStrike" kern="1200" dirty="0">
              <a:solidFill>
                <a:schemeClr val="tx1"/>
              </a:solidFill>
              <a:effectLst/>
              <a:latin typeface="+mn-lt"/>
              <a:ea typeface="+mn-ea"/>
              <a:cs typeface="+mn-cs"/>
            </a:endParaRPr>
          </a:p>
          <a:p>
            <a:r>
              <a:rPr lang="zh-CN" altLang="en-US" dirty="0"/>
              <a:t>“外争国权，内惩国贼”中的国贼指的是： 交通总长</a:t>
            </a:r>
            <a:r>
              <a:rPr lang="zh-CN" altLang="en-US" sz="1200" u="none" strike="noStrike" kern="1200" dirty="0">
                <a:solidFill>
                  <a:schemeClr val="tx1"/>
                </a:solidFill>
                <a:effectLst/>
                <a:latin typeface="+mn-lt"/>
                <a:ea typeface="+mn-ea"/>
                <a:cs typeface="+mn-cs"/>
                <a:hlinkClick r:id="rId5"/>
              </a:rPr>
              <a:t>曹汝霖</a:t>
            </a:r>
            <a:r>
              <a:rPr lang="zh-CN" altLang="en-US" dirty="0"/>
              <a:t>、</a:t>
            </a:r>
            <a:r>
              <a:rPr lang="zh-CN" altLang="en-US" sz="1200" u="none" strike="noStrike" kern="1200" dirty="0">
                <a:solidFill>
                  <a:schemeClr val="tx1"/>
                </a:solidFill>
                <a:effectLst/>
                <a:latin typeface="+mn-lt"/>
                <a:ea typeface="+mn-ea"/>
                <a:cs typeface="+mn-cs"/>
                <a:hlinkClick r:id="rId6"/>
              </a:rPr>
              <a:t>币制局</a:t>
            </a:r>
            <a:r>
              <a:rPr lang="zh-CN" altLang="en-US" dirty="0"/>
              <a:t>总裁</a:t>
            </a:r>
            <a:r>
              <a:rPr lang="zh-CN" altLang="en-US" sz="1200" u="none" strike="noStrike" kern="1200" dirty="0">
                <a:solidFill>
                  <a:schemeClr val="tx1"/>
                </a:solidFill>
                <a:effectLst/>
                <a:latin typeface="+mn-lt"/>
                <a:ea typeface="+mn-ea"/>
                <a:cs typeface="+mn-cs"/>
                <a:hlinkClick r:id="rId7"/>
              </a:rPr>
              <a:t>陆宗舆</a:t>
            </a:r>
            <a:r>
              <a:rPr lang="zh-CN" altLang="en-US" dirty="0"/>
              <a:t>、驻日公使</a:t>
            </a:r>
            <a:r>
              <a:rPr lang="zh-CN" altLang="en-US" sz="1200" u="none" strike="noStrike" kern="1200" dirty="0">
                <a:solidFill>
                  <a:schemeClr val="tx1"/>
                </a:solidFill>
                <a:effectLst/>
                <a:latin typeface="+mn-lt"/>
                <a:ea typeface="+mn-ea"/>
                <a:cs typeface="+mn-cs"/>
                <a:hlinkClick r:id="rId8"/>
              </a:rPr>
              <a:t>章宗祥</a:t>
            </a:r>
            <a:r>
              <a:rPr lang="zh-CN" altLang="en-US" dirty="0"/>
              <a:t> 等人。</a:t>
            </a:r>
            <a:br>
              <a:rPr lang="zh-CN" altLang="en-US" dirty="0"/>
            </a:br>
            <a:r>
              <a:rPr lang="zh-CN" altLang="en-US" dirty="0"/>
              <a:t>“外争国权、内惩国贼”是五四运动中的口号之一，除此以外还有：“还我青岛”、“取消二十一条”等</a:t>
            </a:r>
            <a:endParaRPr kumimoji="1" lang="zh-CN" altLang="en-US" dirty="0"/>
          </a:p>
        </p:txBody>
      </p:sp>
      <p:sp>
        <p:nvSpPr>
          <p:cNvPr id="4" name="灯片编号占位符 3"/>
          <p:cNvSpPr>
            <a:spLocks noGrp="1"/>
          </p:cNvSpPr>
          <p:nvPr>
            <p:ph type="sldNum" sz="quarter" idx="10"/>
          </p:nvPr>
        </p:nvSpPr>
        <p:spPr/>
        <p:txBody>
          <a:bodyPr/>
          <a:lstStyle/>
          <a:p>
            <a:fld id="{FEFF8395-1D85-F946-8B91-3B4C85787B76}" type="slidenum">
              <a:rPr kumimoji="1" lang="zh-CN" altLang="en-US" smtClean="0"/>
              <a:t>34</a:t>
            </a:fld>
            <a:endParaRPr kumimoji="1" lang="zh-CN" altLang="en-US"/>
          </a:p>
        </p:txBody>
      </p:sp>
    </p:spTree>
    <p:extLst>
      <p:ext uri="{BB962C8B-B14F-4D97-AF65-F5344CB8AC3E}">
        <p14:creationId xmlns:p14="http://schemas.microsoft.com/office/powerpoint/2010/main" val="383275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2018/6/14</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2018/6/14</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2018/6/14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7407"/>
          <a:stretch>
            <a:fillRect/>
          </a:stretch>
        </p:blipFill>
        <p:spPr>
          <a:xfrm>
            <a:off x="0" y="-1"/>
            <a:ext cx="12192000" cy="6858001"/>
          </a:xfrm>
          <a:prstGeom prst="rect">
            <a:avLst/>
          </a:prstGeom>
        </p:spPr>
      </p:pic>
      <p:sp>
        <p:nvSpPr>
          <p:cNvPr id="4" name="矩形 3"/>
          <p:cNvSpPr/>
          <p:nvPr userDrawn="1"/>
        </p:nvSpPr>
        <p:spPr>
          <a:xfrm>
            <a:off x="0" y="-1"/>
            <a:ext cx="12192000" cy="685800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2018/6/14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2018/6/14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2018/6/14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2018/6/14</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启体简体" panose="03000509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fld id="{D997B5FA-0921-464F-AAE1-844C04324D75}" type="datetimeFigureOut">
              <a:rPr lang="zh-CN" altLang="en-US" smtClean="0"/>
              <a:t>2018/6/14</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方正启体简体" panose="03000509000000000000" charset="-122"/>
                <a:ea typeface="方正启体简体" panose="03000509000000000000"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方正启体简体" panose="03000509000000000000" charset="-122"/>
          <a:ea typeface="方正启体简体" panose="03000509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方正启体简体" panose="03000509000000000000" charset="-122"/>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启体简体" panose="03000509000000000000" charset="-122"/>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启体简体" panose="03000509000000000000" charset="-122"/>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tags" Target="../tags/tag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68.png"/><Relationship Id="rId4" Type="http://schemas.openxmlformats.org/officeDocument/2006/relationships/image" Target="../media/image67.png"/></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1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1.png"/><Relationship Id="rId2" Type="http://schemas.openxmlformats.org/officeDocument/2006/relationships/tags" Target="../tags/tag97.xml"/><Relationship Id="rId1" Type="http://schemas.openxmlformats.org/officeDocument/2006/relationships/themeOverride" Target="../theme/themeOverride8.xml"/><Relationship Id="rId6" Type="http://schemas.openxmlformats.org/officeDocument/2006/relationships/image" Target="../media/image7.png"/><Relationship Id="rId5" Type="http://schemas.openxmlformats.org/officeDocument/2006/relationships/image" Target="../media/image28.jpeg"/><Relationship Id="rId4" Type="http://schemas.openxmlformats.org/officeDocument/2006/relationships/notesSlide" Target="../notesSlides/notesSlide30.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themeOverride" Target="../theme/themeOverride9.xml"/><Relationship Id="rId5" Type="http://schemas.openxmlformats.org/officeDocument/2006/relationships/image" Target="../media/image82.png"/><Relationship Id="rId4" Type="http://schemas.openxmlformats.org/officeDocument/2006/relationships/notesSlide" Target="../notesSlides/notesSlide3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hemeOverride" Target="../theme/themeOverride4.xml"/><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hemeOverride" Target="../theme/themeOverride5.xml"/><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8.xml"/><Relationship Id="rId5" Type="http://schemas.openxmlformats.org/officeDocument/2006/relationships/image" Target="../media/image5.em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8.jpe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0.png"/><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21.png"/><Relationship Id="rId9" Type="http://schemas.openxmlformats.org/officeDocument/2006/relationships/image" Target="../media/image40.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9.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hemeOverride" Target="../theme/themeOverride6.xml"/><Relationship Id="rId4" Type="http://schemas.openxmlformats.org/officeDocument/2006/relationships/notesSlide" Target="../notesSlides/notesSlide1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hemeOverride" Target="../theme/themeOverride7.xml"/><Relationship Id="rId4" Type="http://schemas.openxmlformats.org/officeDocument/2006/relationships/notesSlide" Target="../notesSlides/notesSlide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image" Target="../media/image55.emf"/><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61.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59.png"/><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4.xml"/><Relationship Id="rId5" Type="http://schemas.microsoft.com/office/2007/relationships/hdphoto" Target="../media/hdphoto1.wdp"/><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hemeOverride" Target="../theme/themeOverride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66.png"/><Relationship Id="rId4" Type="http://schemas.openxmlformats.org/officeDocument/2006/relationships/image" Target="../media/image65.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hemeOverride" Target="../theme/themeOverride3.xml"/><Relationship Id="rId6" Type="http://schemas.openxmlformats.org/officeDocument/2006/relationships/image" Target="../media/image12.png"/><Relationship Id="rId5" Type="http://schemas.openxmlformats.org/officeDocument/2006/relationships/image" Target="../media/image10.jpeg"/><Relationship Id="rId4"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8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488315" y="1507490"/>
            <a:ext cx="11117580" cy="2355850"/>
          </a:xfrm>
        </p:spPr>
        <p:txBody>
          <a:bodyPr>
            <a:noAutofit/>
          </a:bodyPr>
          <a:lstStyle/>
          <a:p>
            <a:pPr algn="ctr">
              <a:lnSpc>
                <a:spcPct val="150000"/>
              </a:lnSpc>
            </a:pPr>
            <a:r>
              <a:rPr lang="zh-CN" altLang="en-US" sz="7200">
                <a:solidFill>
                  <a:schemeClr val="bg1"/>
                </a:solidFill>
                <a:sym typeface="+mn-ea"/>
              </a:rPr>
              <a:t>【极简近代史】</a:t>
            </a:r>
            <a:br>
              <a:rPr lang="zh-CN" altLang="zh-CN" sz="6000">
                <a:solidFill>
                  <a:schemeClr val="bg1"/>
                </a:solidFill>
              </a:rPr>
            </a:br>
            <a:r>
              <a:rPr lang="zh-CN" altLang="zh-CN" sz="5400">
                <a:solidFill>
                  <a:schemeClr val="bg1"/>
                </a:solidFill>
              </a:rPr>
              <a:t>                          </a:t>
            </a:r>
            <a:r>
              <a:rPr lang="en-US" altLang="zh-CN" sz="3600">
                <a:solidFill>
                  <a:schemeClr val="bg1"/>
                </a:solidFill>
                <a:sym typeface="+mn-ea"/>
              </a:rPr>
              <a:t>——</a:t>
            </a:r>
            <a:r>
              <a:rPr lang="zh-CN" altLang="en-US" sz="3600">
                <a:solidFill>
                  <a:schemeClr val="bg1"/>
                </a:solidFill>
                <a:sym typeface="+mn-ea"/>
              </a:rPr>
              <a:t>1小时搞定中国近现代史</a:t>
            </a:r>
          </a:p>
        </p:txBody>
      </p:sp>
      <p:pic>
        <p:nvPicPr>
          <p:cNvPr id="6" name="图片 5" descr="5"/>
          <p:cNvPicPr>
            <a:picLocks noChangeAspect="1"/>
          </p:cNvPicPr>
          <p:nvPr/>
        </p:nvPicPr>
        <p:blipFill>
          <a:blip r:embed="rId3"/>
          <a:stretch>
            <a:fillRect/>
          </a:stretch>
        </p:blipFill>
        <p:spPr>
          <a:xfrm>
            <a:off x="4765040" y="6082030"/>
            <a:ext cx="2661920" cy="644525"/>
          </a:xfrm>
          <a:prstGeom prst="rect">
            <a:avLst/>
          </a:prstGeom>
        </p:spPr>
      </p:pic>
      <p:pic>
        <p:nvPicPr>
          <p:cNvPr id="2" name="图片 1">
            <a:extLst>
              <a:ext uri="{FF2B5EF4-FFF2-40B4-BE49-F238E27FC236}">
                <a16:creationId xmlns:a16="http://schemas.microsoft.com/office/drawing/2014/main" id="{D9A9FC2B-D16C-3B4F-B7EC-E915C9740A0E}"/>
              </a:ext>
            </a:extLst>
          </p:cNvPr>
          <p:cNvPicPr>
            <a:picLocks noChangeAspect="1"/>
          </p:cNvPicPr>
          <p:nvPr/>
        </p:nvPicPr>
        <p:blipFill>
          <a:blip r:embed="rId4"/>
          <a:stretch>
            <a:fillRect/>
          </a:stretch>
        </p:blipFill>
        <p:spPr>
          <a:xfrm>
            <a:off x="0" y="0"/>
            <a:ext cx="12192000" cy="6882818"/>
          </a:xfrm>
          <a:prstGeom prst="rect">
            <a:avLst/>
          </a:prstGeom>
        </p:spPr>
      </p:pic>
      <p:sp>
        <p:nvSpPr>
          <p:cNvPr id="3" name="矩形 2">
            <a:extLst>
              <a:ext uri="{FF2B5EF4-FFF2-40B4-BE49-F238E27FC236}">
                <a16:creationId xmlns:a16="http://schemas.microsoft.com/office/drawing/2014/main" id="{FED9D825-49F8-4E4D-AF13-AA4D6FD56EAE}"/>
              </a:ext>
            </a:extLst>
          </p:cNvPr>
          <p:cNvSpPr/>
          <p:nvPr/>
        </p:nvSpPr>
        <p:spPr>
          <a:xfrm>
            <a:off x="3296600" y="600502"/>
            <a:ext cx="696036" cy="240200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E33639"/>
                </a:solidFill>
                <a:latin typeface="+mj-ea"/>
                <a:ea typeface="+mj-ea"/>
              </a:rPr>
              <a:t>主讲</a:t>
            </a:r>
            <a:endParaRPr kumimoji="1" lang="en-US" altLang="zh-CN" sz="2400" b="1" dirty="0">
              <a:solidFill>
                <a:srgbClr val="E33639"/>
              </a:solidFill>
              <a:latin typeface="+mj-ea"/>
              <a:ea typeface="+mj-ea"/>
            </a:endParaRPr>
          </a:p>
          <a:p>
            <a:pPr algn="ctr"/>
            <a:r>
              <a:rPr kumimoji="1" lang="zh-CN" altLang="en-US" sz="2400" b="1" dirty="0">
                <a:solidFill>
                  <a:srgbClr val="E33639"/>
                </a:solidFill>
                <a:latin typeface="+mj-ea"/>
                <a:ea typeface="+mj-ea"/>
              </a:rPr>
              <a:t>：</a:t>
            </a:r>
            <a:endParaRPr kumimoji="1" lang="en-US" altLang="zh-CN" sz="2400" b="1" dirty="0">
              <a:solidFill>
                <a:srgbClr val="E33639"/>
              </a:solidFill>
              <a:latin typeface="+mj-ea"/>
              <a:ea typeface="+mj-ea"/>
            </a:endParaRPr>
          </a:p>
          <a:p>
            <a:pPr algn="ctr"/>
            <a:r>
              <a:rPr kumimoji="1" lang="zh-CN" altLang="en-US" sz="2400" b="1" dirty="0">
                <a:solidFill>
                  <a:srgbClr val="E33639"/>
                </a:solidFill>
                <a:latin typeface="+mj-ea"/>
                <a:ea typeface="+mj-ea"/>
              </a:rPr>
              <a:t>刘佳</a:t>
            </a:r>
          </a:p>
        </p:txBody>
      </p:sp>
    </p:spTree>
    <p:extLst>
      <p:ext uri="{BB962C8B-B14F-4D97-AF65-F5344CB8AC3E}">
        <p14:creationId xmlns:p14="http://schemas.microsoft.com/office/powerpoint/2010/main" val="1855798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4"/>
          <a:stretch>
            <a:fillRect/>
          </a:stretch>
        </p:blipFill>
        <p:spPr>
          <a:xfrm>
            <a:off x="-25400" y="-85725"/>
            <a:ext cx="12198985" cy="7023735"/>
          </a:xfrm>
          <a:prstGeom prst="rect">
            <a:avLst/>
          </a:prstGeom>
        </p:spPr>
      </p:pic>
      <p:sp>
        <p:nvSpPr>
          <p:cNvPr id="7" name="矩形 6"/>
          <p:cNvSpPr/>
          <p:nvPr/>
        </p:nvSpPr>
        <p:spPr>
          <a:xfrm>
            <a:off x="-25400" y="-85725"/>
            <a:ext cx="12199620" cy="7023735"/>
          </a:xfrm>
          <a:prstGeom prst="rect">
            <a:avLst/>
          </a:prstGeom>
          <a:solidFill>
            <a:schemeClr val="bg1">
              <a:lumMod val="95000"/>
              <a:alpha val="5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838200" y="2508885"/>
            <a:ext cx="10515600" cy="1108710"/>
          </a:xfrm>
        </p:spPr>
        <p:txBody>
          <a:bodyPr>
            <a:noAutofit/>
          </a:bodyPr>
          <a:lstStyle/>
          <a:p>
            <a:pPr marL="0" indent="0" algn="ctr">
              <a:lnSpc>
                <a:spcPct val="150000"/>
              </a:lnSpc>
              <a:buNone/>
            </a:pPr>
            <a:r>
              <a:rPr lang="zh-CN" altLang="en-US" sz="3600" b="1"/>
              <a:t>辛亥革命之后，清朝亡了，留下的子民该何去何从？</a:t>
            </a:r>
          </a:p>
          <a:p>
            <a:pPr marL="0" indent="0" algn="ctr">
              <a:lnSpc>
                <a:spcPct val="150000"/>
              </a:lnSpc>
              <a:buNone/>
            </a:pPr>
            <a:endParaRPr lang="zh-CN" altLang="en-US" sz="3600" b="1"/>
          </a:p>
          <a:p>
            <a:pPr marL="0" indent="0" algn="ctr">
              <a:lnSpc>
                <a:spcPct val="150000"/>
              </a:lnSpc>
              <a:buNone/>
            </a:pPr>
            <a:endParaRPr lang="zh-CN" altLang="en-US" sz="3600" b="1"/>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3200" dirty="0">
                <a:solidFill>
                  <a:schemeClr val="tx1"/>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近代中国的</a:t>
            </a:r>
            <a:r>
              <a:rPr lang="en-US" altLang="zh-CN" sz="3200" dirty="0">
                <a:solidFill>
                  <a:schemeClr val="tx1"/>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3</a:t>
            </a:r>
            <a:r>
              <a:rPr lang="zh-CN" altLang="en-US" sz="3200" dirty="0">
                <a:solidFill>
                  <a:schemeClr val="tx1"/>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位大佬</a:t>
            </a:r>
            <a:endParaRPr lang="zh-CN" altLang="en-US" sz="3200" dirty="0">
              <a:solidFill>
                <a:srgbClr val="000000"/>
              </a:solidFill>
              <a:latin typeface="方正启体简体" panose="03000509000000000000" charset="-122"/>
              <a:ea typeface="方正启体简体" panose="03000509000000000000" charset="-122"/>
              <a:cs typeface="方正清刻本悦宋简体" panose="02000000000000000000" pitchFamily="2" charset="-122"/>
              <a:sym typeface="+mn-ea"/>
            </a:endParaRP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 name="圆角矩形 4"/>
          <p:cNvSpPr/>
          <p:nvPr/>
        </p:nvSpPr>
        <p:spPr>
          <a:xfrm>
            <a:off x="5945505" y="3451225"/>
            <a:ext cx="3988203"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第一次</a:t>
            </a:r>
            <a:r>
              <a:rPr kumimoji="0" lang="en-US" altLang="en-US" sz="28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国共合作</a:t>
            </a:r>
          </a:p>
        </p:txBody>
      </p:sp>
      <p:sp>
        <p:nvSpPr>
          <p:cNvPr id="6" name="圆角矩形 5"/>
          <p:cNvSpPr/>
          <p:nvPr/>
        </p:nvSpPr>
        <p:spPr>
          <a:xfrm>
            <a:off x="6111759" y="5272203"/>
            <a:ext cx="3821949" cy="615979"/>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800" dirty="0">
                <a:solidFill>
                  <a:schemeClr val="tx1"/>
                </a:solidFill>
                <a:latin typeface="微软雅黑" panose="020B0503020204020204" pitchFamily="34" charset="-122"/>
                <a:ea typeface="微软雅黑" panose="020B0503020204020204" pitchFamily="34" charset="-122"/>
              </a:rPr>
              <a:t>第</a:t>
            </a:r>
            <a:r>
              <a:rPr lang="en-US" altLang="en-US" sz="2800" dirty="0">
                <a:solidFill>
                  <a:schemeClr val="tx1"/>
                </a:solidFill>
                <a:latin typeface="微软雅黑" panose="020B0503020204020204" pitchFamily="34" charset="-122"/>
                <a:ea typeface="微软雅黑" panose="020B0503020204020204" pitchFamily="34" charset="-122"/>
              </a:rPr>
              <a:t>二</a:t>
            </a:r>
            <a:r>
              <a:rPr lang="zh-CN" altLang="en-US" sz="2800" dirty="0">
                <a:solidFill>
                  <a:schemeClr val="tx1"/>
                </a:solidFill>
                <a:latin typeface="微软雅黑" panose="020B0503020204020204" pitchFamily="34" charset="-122"/>
                <a:ea typeface="微软雅黑" panose="020B0503020204020204" pitchFamily="34" charset="-122"/>
              </a:rPr>
              <a:t>次</a:t>
            </a:r>
            <a:r>
              <a:rPr lang="en-US" altLang="en-US" sz="2800" dirty="0">
                <a:solidFill>
                  <a:schemeClr val="tx1"/>
                </a:solidFill>
                <a:latin typeface="微软雅黑" panose="020B0503020204020204" pitchFamily="34" charset="-122"/>
                <a:ea typeface="微软雅黑" panose="020B0503020204020204" pitchFamily="34" charset="-122"/>
              </a:rPr>
              <a:t>国共合作</a:t>
            </a: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000000"/>
                </a:solidFill>
                <a:effectLst/>
                <a:uLnTx/>
                <a:uFillTx/>
                <a:latin typeface="方正启体简体" panose="03000509000000000000" charset="-122"/>
                <a:ea typeface="方正启体简体" panose="03000509000000000000" charset="-122"/>
                <a:cs typeface="+mn-cs"/>
              </a:rPr>
              <a:t>今日概况</a:t>
            </a:r>
          </a:p>
        </p:txBody>
      </p:sp>
      <p:sp>
        <p:nvSpPr>
          <p:cNvPr id="9" name="圆角矩形 8"/>
          <p:cNvSpPr/>
          <p:nvPr/>
        </p:nvSpPr>
        <p:spPr>
          <a:xfrm>
            <a:off x="5945505" y="1663988"/>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8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中国共产党的成立</a:t>
            </a:r>
          </a:p>
        </p:txBody>
      </p:sp>
      <p:grpSp>
        <p:nvGrpSpPr>
          <p:cNvPr id="7" name="组合 6"/>
          <p:cNvGrpSpPr/>
          <p:nvPr/>
        </p:nvGrpSpPr>
        <p:grpSpPr>
          <a:xfrm>
            <a:off x="4019550" y="119380"/>
            <a:ext cx="5616575" cy="508000"/>
            <a:chOff x="6308" y="200"/>
            <a:chExt cx="8845" cy="800"/>
          </a:xfrm>
        </p:grpSpPr>
        <p:grpSp>
          <p:nvGrpSpPr>
            <p:cNvPr id="8" name="组合 7"/>
            <p:cNvGrpSpPr/>
            <p:nvPr/>
          </p:nvGrpSpPr>
          <p:grpSpPr>
            <a:xfrm>
              <a:off x="6308" y="200"/>
              <a:ext cx="8845" cy="800"/>
              <a:chOff x="6308" y="200"/>
              <a:chExt cx="8845" cy="800"/>
            </a:xfrm>
          </p:grpSpPr>
          <p:sp>
            <p:nvSpPr>
              <p:cNvPr id="10" name="矩形 9"/>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86%</a:t>
              </a:r>
            </a:p>
          </p:txBody>
        </p:sp>
      </p:gr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pic>
        <p:nvPicPr>
          <p:cNvPr id="9" name="图片 8"/>
          <p:cNvPicPr>
            <a:picLocks noChangeAspect="1"/>
          </p:cNvPicPr>
          <p:nvPr/>
        </p:nvPicPr>
        <p:blipFill>
          <a:blip r:embed="rId3"/>
          <a:stretch>
            <a:fillRect/>
          </a:stretch>
        </p:blipFill>
        <p:spPr>
          <a:xfrm>
            <a:off x="4987605" y="4956974"/>
            <a:ext cx="872067" cy="210770"/>
          </a:xfrm>
          <a:prstGeom prst="rect">
            <a:avLst/>
          </a:prstGeom>
        </p:spPr>
      </p:pic>
      <p:pic>
        <p:nvPicPr>
          <p:cNvPr id="10" name="图片 9"/>
          <p:cNvPicPr>
            <a:picLocks noChangeAspect="1"/>
          </p:cNvPicPr>
          <p:nvPr/>
        </p:nvPicPr>
        <p:blipFill>
          <a:blip r:embed="rId3"/>
          <a:stretch>
            <a:fillRect/>
          </a:stretch>
        </p:blipFill>
        <p:spPr>
          <a:xfrm flipV="1">
            <a:off x="4792258" y="4791426"/>
            <a:ext cx="390693" cy="376318"/>
          </a:xfrm>
          <a:prstGeom prst="rect">
            <a:avLst/>
          </a:prstGeom>
        </p:spPr>
      </p:pic>
      <p:sp>
        <p:nvSpPr>
          <p:cNvPr id="3" name="内容占位符 2"/>
          <p:cNvSpPr>
            <a:spLocks noGrp="1"/>
          </p:cNvSpPr>
          <p:nvPr>
            <p:ph idx="1"/>
          </p:nvPr>
        </p:nvSpPr>
        <p:spPr>
          <a:xfrm>
            <a:off x="601872" y="2352259"/>
            <a:ext cx="10515600" cy="4351338"/>
          </a:xfrm>
        </p:spPr>
        <p:txBody>
          <a:bodyPr/>
          <a:lstStyle/>
          <a:p>
            <a:pPr marL="0" indent="0" algn="ctr">
              <a:lnSpc>
                <a:spcPct val="200000"/>
              </a:lnSpc>
              <a:buNone/>
            </a:pPr>
            <a:r>
              <a:rPr lang="zh-CN" altLang="en-US" sz="4000" dirty="0"/>
              <a:t>共产党突然被自己家人暴力打击，一脸懵。</a:t>
            </a:r>
          </a:p>
        </p:txBody>
      </p:sp>
      <p:pic>
        <p:nvPicPr>
          <p:cNvPr id="4" name="图片 3"/>
          <p:cNvPicPr>
            <a:picLocks noChangeAspect="1"/>
          </p:cNvPicPr>
          <p:nvPr/>
        </p:nvPicPr>
        <p:blipFill>
          <a:blip r:embed="rId4">
            <a:clrChange>
              <a:clrFrom>
                <a:srgbClr val="F6FDF5">
                  <a:alpha val="100000"/>
                </a:srgbClr>
              </a:clrFrom>
              <a:clrTo>
                <a:srgbClr val="F6FDF5">
                  <a:alpha val="100000"/>
                  <a:alpha val="0"/>
                </a:srgbClr>
              </a:clrTo>
            </a:clrChange>
          </a:blip>
          <a:stretch>
            <a:fillRect/>
          </a:stretch>
        </p:blipFill>
        <p:spPr>
          <a:xfrm>
            <a:off x="5581015" y="4791710"/>
            <a:ext cx="5943600" cy="2054860"/>
          </a:xfrm>
          <a:prstGeom prst="rect">
            <a:avLst/>
          </a:prstGeom>
        </p:spPr>
      </p:pic>
      <p:pic>
        <p:nvPicPr>
          <p:cNvPr id="5" name="图片 4"/>
          <p:cNvPicPr>
            <a:picLocks noChangeAspect="1"/>
          </p:cNvPicPr>
          <p:nvPr/>
        </p:nvPicPr>
        <p:blipFill>
          <a:blip r:embed="rId5">
            <a:clrChange>
              <a:clrFrom>
                <a:srgbClr val="FEFEFE">
                  <a:alpha val="100000"/>
                </a:srgbClr>
              </a:clrFrom>
              <a:clrTo>
                <a:srgbClr val="FEFEFE">
                  <a:alpha val="100000"/>
                  <a:alpha val="0"/>
                </a:srgbClr>
              </a:clrTo>
            </a:clrChange>
          </a:blip>
          <a:stretch>
            <a:fillRect/>
          </a:stretch>
        </p:blipFill>
        <p:spPr>
          <a:xfrm>
            <a:off x="0" y="4791710"/>
            <a:ext cx="4086860" cy="2072640"/>
          </a:xfrm>
          <a:prstGeom prst="rect">
            <a:avLst/>
          </a:prstGeom>
        </p:spPr>
      </p:pic>
      <p:grpSp>
        <p:nvGrpSpPr>
          <p:cNvPr id="7" name="组合 6"/>
          <p:cNvGrpSpPr/>
          <p:nvPr/>
        </p:nvGrpSpPr>
        <p:grpSpPr>
          <a:xfrm>
            <a:off x="4019550" y="105410"/>
            <a:ext cx="5616575" cy="508000"/>
            <a:chOff x="6308" y="200"/>
            <a:chExt cx="8845" cy="800"/>
          </a:xfrm>
        </p:grpSpPr>
        <p:grpSp>
          <p:nvGrpSpPr>
            <p:cNvPr id="8" name="组合 7"/>
            <p:cNvGrpSpPr/>
            <p:nvPr/>
          </p:nvGrpSpPr>
          <p:grpSpPr>
            <a:xfrm>
              <a:off x="6308" y="200"/>
              <a:ext cx="8845" cy="800"/>
              <a:chOff x="6308" y="200"/>
              <a:chExt cx="8845" cy="800"/>
            </a:xfrm>
          </p:grpSpPr>
          <p:sp>
            <p:nvSpPr>
              <p:cNvPr id="2" name="矩形 1"/>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87%</a:t>
              </a:r>
            </a:p>
          </p:txBody>
        </p:sp>
      </p:gr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647565" y="2518410"/>
            <a:ext cx="8382635" cy="1325880"/>
          </a:xfrm>
        </p:spPr>
        <p:txBody>
          <a:bodyPr>
            <a:noAutofit/>
          </a:bodyPr>
          <a:lstStyle/>
          <a:p>
            <a:pPr>
              <a:lnSpc>
                <a:spcPct val="200000"/>
              </a:lnSpc>
            </a:pPr>
            <a:r>
              <a:rPr lang="zh-CN" altLang="en-US" sz="4000">
                <a:solidFill>
                  <a:schemeClr val="bg1"/>
                </a:solidFill>
              </a:rPr>
              <a:t>还记得你温柔的说过：</a:t>
            </a:r>
            <a:br>
              <a:rPr lang="zh-CN" altLang="en-US" sz="4000">
                <a:solidFill>
                  <a:schemeClr val="bg1"/>
                </a:solidFill>
              </a:rPr>
            </a:br>
            <a:r>
              <a:rPr lang="zh-CN" altLang="en-US" sz="4000">
                <a:solidFill>
                  <a:schemeClr val="bg1"/>
                </a:solidFill>
              </a:rPr>
              <a:t>要为着共同的目标一起努力。</a:t>
            </a:r>
          </a:p>
        </p:txBody>
      </p:sp>
      <p:pic>
        <p:nvPicPr>
          <p:cNvPr id="4" name="内容占位符 3"/>
          <p:cNvPicPr>
            <a:picLocks noGrp="1" noChangeAspect="1"/>
          </p:cNvPicPr>
          <p:nvPr>
            <p:ph idx="1"/>
          </p:nvPr>
        </p:nvPicPr>
        <p:blipFill>
          <a:blip r:embed="rId3"/>
          <a:stretch>
            <a:fillRect/>
          </a:stretch>
        </p:blipFill>
        <p:spPr>
          <a:xfrm>
            <a:off x="330200" y="899795"/>
            <a:ext cx="3910965" cy="5058410"/>
          </a:xfrm>
          <a:prstGeom prst="ellipse">
            <a:avLst/>
          </a:prstGeom>
        </p:spPr>
      </p:pic>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
        <p:nvSpPr>
          <p:cNvPr id="6" name="内容占位符 5"/>
          <p:cNvSpPr>
            <a:spLocks noGrp="1"/>
          </p:cNvSpPr>
          <p:nvPr>
            <p:ph idx="1"/>
          </p:nvPr>
        </p:nvSpPr>
        <p:spPr>
          <a:xfrm>
            <a:off x="584200" y="1545590"/>
            <a:ext cx="10515600" cy="4351338"/>
          </a:xfrm>
        </p:spPr>
        <p:txBody>
          <a:bodyPr/>
          <a:lstStyle/>
          <a:p>
            <a:pPr marL="0" indent="0" algn="ctr">
              <a:lnSpc>
                <a:spcPct val="200000"/>
              </a:lnSpc>
              <a:buNone/>
            </a:pPr>
            <a:r>
              <a:rPr lang="zh-CN" altLang="en-US" sz="4000"/>
              <a:t>陈独秀开始还寄希望于汪精卫。</a:t>
            </a:r>
          </a:p>
          <a:p>
            <a:pPr marL="0" indent="0" algn="ctr">
              <a:lnSpc>
                <a:spcPct val="200000"/>
              </a:lnSpc>
              <a:buNone/>
            </a:pPr>
            <a:r>
              <a:rPr lang="zh-CN" altLang="en-US" sz="4000"/>
              <a:t>后来又把矛头指向了中间派。</a:t>
            </a:r>
          </a:p>
          <a:p>
            <a:pPr marL="0" indent="0" algn="ctr">
              <a:lnSpc>
                <a:spcPct val="200000"/>
              </a:lnSpc>
              <a:buNone/>
            </a:pPr>
            <a:r>
              <a:rPr lang="zh-CN" altLang="en-US" sz="4000"/>
              <a:t>呵呵，反围剿没有一次成功过！</a:t>
            </a:r>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
        <p:nvSpPr>
          <p:cNvPr id="6" name="内容占位符 5"/>
          <p:cNvSpPr>
            <a:spLocks noGrp="1"/>
          </p:cNvSpPr>
          <p:nvPr>
            <p:ph idx="1"/>
          </p:nvPr>
        </p:nvSpPr>
        <p:spPr>
          <a:xfrm>
            <a:off x="444500" y="1520190"/>
            <a:ext cx="10515600" cy="4351338"/>
          </a:xfrm>
        </p:spPr>
        <p:txBody>
          <a:bodyPr/>
          <a:lstStyle/>
          <a:p>
            <a:pPr marL="0" indent="0" algn="ctr">
              <a:lnSpc>
                <a:spcPct val="200000"/>
              </a:lnSpc>
              <a:buNone/>
            </a:pPr>
            <a:r>
              <a:rPr lang="zh-CN" altLang="en-US" sz="4000" dirty="0"/>
              <a:t>之后包括王明在内的人还犯了左倾的错误</a:t>
            </a:r>
          </a:p>
          <a:p>
            <a:pPr marL="0" indent="0" algn="ctr">
              <a:lnSpc>
                <a:spcPct val="200000"/>
              </a:lnSpc>
              <a:buNone/>
            </a:pPr>
            <a:r>
              <a:rPr lang="zh-CN" altLang="en-US" sz="4000" dirty="0"/>
              <a:t>雪上加霜！</a:t>
            </a: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
        <p:nvSpPr>
          <p:cNvPr id="6" name="内容占位符 5"/>
          <p:cNvSpPr>
            <a:spLocks noGrp="1"/>
          </p:cNvSpPr>
          <p:nvPr>
            <p:ph idx="1"/>
          </p:nvPr>
        </p:nvSpPr>
        <p:spPr>
          <a:xfrm>
            <a:off x="381000" y="1253490"/>
            <a:ext cx="10515600" cy="4351338"/>
          </a:xfrm>
        </p:spPr>
        <p:txBody>
          <a:bodyPr/>
          <a:lstStyle/>
          <a:p>
            <a:pPr marL="0" indent="0" algn="ctr">
              <a:lnSpc>
                <a:spcPct val="200000"/>
              </a:lnSpc>
              <a:buNone/>
            </a:pPr>
            <a:r>
              <a:rPr lang="zh-CN" altLang="en-US" sz="4000"/>
              <a:t>共产党七零八落</a:t>
            </a:r>
          </a:p>
          <a:p>
            <a:pPr marL="0" indent="0" algn="ctr">
              <a:lnSpc>
                <a:spcPct val="200000"/>
              </a:lnSpc>
              <a:buNone/>
            </a:pPr>
            <a:r>
              <a:rPr lang="zh-CN" altLang="en-US" sz="4000"/>
              <a:t>从</a:t>
            </a:r>
            <a:r>
              <a:rPr lang="en-US" altLang="zh-CN" sz="4000"/>
              <a:t>57900</a:t>
            </a:r>
            <a:r>
              <a:rPr lang="zh-CN" altLang="en-US" sz="4000"/>
              <a:t>减少至</a:t>
            </a:r>
            <a:r>
              <a:rPr lang="en-US" altLang="zh-CN" sz="4000"/>
              <a:t>10000</a:t>
            </a: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
        <p:nvSpPr>
          <p:cNvPr id="6" name="内容占位符 5"/>
          <p:cNvSpPr>
            <a:spLocks noGrp="1"/>
          </p:cNvSpPr>
          <p:nvPr>
            <p:ph idx="1"/>
          </p:nvPr>
        </p:nvSpPr>
        <p:spPr>
          <a:xfrm>
            <a:off x="381000" y="1253490"/>
            <a:ext cx="10515600" cy="4351338"/>
          </a:xfrm>
        </p:spPr>
        <p:txBody>
          <a:bodyPr/>
          <a:lstStyle/>
          <a:p>
            <a:pPr marL="0" indent="0" algn="ctr">
              <a:lnSpc>
                <a:spcPct val="200000"/>
              </a:lnSpc>
              <a:buNone/>
            </a:pPr>
            <a:r>
              <a:rPr lang="zh-CN" altLang="en-US" sz="4000"/>
              <a:t>但是的但，</a:t>
            </a:r>
          </a:p>
          <a:p>
            <a:pPr marL="0" indent="0" algn="ctr">
              <a:lnSpc>
                <a:spcPct val="200000"/>
              </a:lnSpc>
              <a:buNone/>
            </a:pPr>
            <a:r>
              <a:rPr lang="zh-CN" altLang="en-US" sz="4000"/>
              <a:t>事情总还是有转机的</a:t>
            </a:r>
          </a:p>
          <a:p>
            <a:pPr marL="0" indent="0" algn="ctr">
              <a:lnSpc>
                <a:spcPct val="200000"/>
              </a:lnSpc>
              <a:buNone/>
            </a:pPr>
            <a:endParaRPr lang="zh-CN" altLang="en-US" sz="4000"/>
          </a:p>
        </p:txBody>
      </p:sp>
      <p:pic>
        <p:nvPicPr>
          <p:cNvPr id="2" name="图片 1"/>
          <p:cNvPicPr>
            <a:picLocks noChangeAspect="1"/>
          </p:cNvPicPr>
          <p:nvPr/>
        </p:nvPicPr>
        <p:blipFill>
          <a:blip r:embed="rId3"/>
          <a:stretch>
            <a:fillRect/>
          </a:stretch>
        </p:blipFill>
        <p:spPr>
          <a:xfrm>
            <a:off x="8347075" y="3689350"/>
            <a:ext cx="2152650" cy="2856865"/>
          </a:xfrm>
          <a:prstGeom prst="ellipse">
            <a:avLst/>
          </a:prstGeom>
        </p:spPr>
      </p:pic>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
        <p:nvSpPr>
          <p:cNvPr id="6" name="内容占位符 5"/>
          <p:cNvSpPr>
            <a:spLocks noGrp="1"/>
          </p:cNvSpPr>
          <p:nvPr>
            <p:ph idx="1"/>
          </p:nvPr>
        </p:nvSpPr>
        <p:spPr>
          <a:xfrm>
            <a:off x="381000" y="1253490"/>
            <a:ext cx="10515600" cy="4351338"/>
          </a:xfrm>
        </p:spPr>
        <p:txBody>
          <a:bodyPr/>
          <a:lstStyle/>
          <a:p>
            <a:pPr marL="0" indent="0" algn="ctr">
              <a:lnSpc>
                <a:spcPct val="200000"/>
              </a:lnSpc>
              <a:buNone/>
            </a:pPr>
            <a:r>
              <a:rPr lang="zh-CN" altLang="en-US" sz="4000"/>
              <a:t>国共内战一直打到，</a:t>
            </a:r>
            <a:r>
              <a:rPr lang="en-US" altLang="zh-CN" sz="4000"/>
              <a:t>1837</a:t>
            </a:r>
            <a:r>
              <a:rPr lang="zh-CN" altLang="en-US" sz="4000"/>
              <a:t>年。</a:t>
            </a:r>
          </a:p>
          <a:p>
            <a:pPr marL="0" indent="0" algn="ctr">
              <a:lnSpc>
                <a:spcPct val="200000"/>
              </a:lnSpc>
              <a:buNone/>
            </a:pPr>
            <a:r>
              <a:rPr lang="zh-CN" altLang="en-US" sz="4000"/>
              <a:t>国共第二次合作了！</a:t>
            </a: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747000" y="3937635"/>
            <a:ext cx="2971165" cy="2971165"/>
          </a:xfrm>
          <a:prstGeom prst="rect">
            <a:avLst/>
          </a:prstGeom>
        </p:spPr>
      </p:pic>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
        <p:nvSpPr>
          <p:cNvPr id="6" name="内容占位符 5"/>
          <p:cNvSpPr>
            <a:spLocks noGrp="1"/>
          </p:cNvSpPr>
          <p:nvPr>
            <p:ph idx="1"/>
          </p:nvPr>
        </p:nvSpPr>
        <p:spPr>
          <a:xfrm>
            <a:off x="1066800" y="2117090"/>
            <a:ext cx="10515600" cy="4351338"/>
          </a:xfrm>
        </p:spPr>
        <p:txBody>
          <a:bodyPr/>
          <a:lstStyle/>
          <a:p>
            <a:pPr marL="0" indent="0" algn="ctr">
              <a:lnSpc>
                <a:spcPct val="200000"/>
              </a:lnSpc>
              <a:buNone/>
            </a:pPr>
            <a:r>
              <a:rPr lang="zh-CN" altLang="en-US" sz="4800" dirty="0"/>
              <a:t>老师，蒋介石这么想得开么？</a:t>
            </a:r>
          </a:p>
          <a:p>
            <a:pPr marL="0" indent="0" algn="ctr">
              <a:lnSpc>
                <a:spcPct val="200000"/>
              </a:lnSpc>
              <a:buNone/>
            </a:pPr>
            <a:endParaRPr lang="zh-CN" altLang="en-US" sz="4800" dirty="0"/>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
        <p:nvSpPr>
          <p:cNvPr id="2" name="内容占位符 1"/>
          <p:cNvSpPr>
            <a:spLocks noGrp="1"/>
          </p:cNvSpPr>
          <p:nvPr>
            <p:ph idx="1"/>
          </p:nvPr>
        </p:nvSpPr>
        <p:spPr>
          <a:xfrm>
            <a:off x="3352800" y="2968625"/>
            <a:ext cx="10515600" cy="4351338"/>
          </a:xfrm>
        </p:spPr>
        <p:txBody>
          <a:bodyPr/>
          <a:lstStyle/>
          <a:p>
            <a:pPr marL="0" indent="0">
              <a:buNone/>
            </a:pPr>
            <a:r>
              <a:rPr lang="zh-CN" altLang="en-US" sz="4800"/>
              <a:t>还不是被逼的！</a:t>
            </a:r>
          </a:p>
        </p:txBody>
      </p:sp>
      <p:sp>
        <p:nvSpPr>
          <p:cNvPr id="3" name="矩形 2"/>
          <p:cNvSpPr/>
          <p:nvPr/>
        </p:nvSpPr>
        <p:spPr>
          <a:xfrm>
            <a:off x="4206875" y="1498600"/>
            <a:ext cx="2501265" cy="1106805"/>
          </a:xfrm>
          <a:prstGeom prst="rect">
            <a:avLst/>
          </a:prstGeom>
        </p:spPr>
        <p:txBody>
          <a:bodyPr wrap="square">
            <a:spAutoFit/>
          </a:bodyPr>
          <a:lstStyle/>
          <a:p>
            <a:pPr>
              <a:lnSpc>
                <a:spcPct val="150000"/>
              </a:lnSpc>
            </a:pPr>
            <a:r>
              <a:rPr lang="zh-CN" altLang="en-US" sz="4400" dirty="0">
                <a:latin typeface="方正启体简体" panose="03000509000000000000" charset="-122"/>
                <a:ea typeface="方正启体简体" panose="03000509000000000000" charset="-122"/>
              </a:rPr>
              <a:t>怎么可能</a:t>
            </a:r>
          </a:p>
        </p:txBody>
      </p:sp>
      <p:pic>
        <p:nvPicPr>
          <p:cNvPr id="5" name="图片 4"/>
          <p:cNvPicPr>
            <a:picLocks noChangeAspect="1"/>
          </p:cNvPicPr>
          <p:nvPr/>
        </p:nvPicPr>
        <p:blipFill>
          <a:blip r:embed="rId3"/>
          <a:stretch>
            <a:fillRect/>
          </a:stretch>
        </p:blipFill>
        <p:spPr>
          <a:xfrm>
            <a:off x="7873073" y="2968314"/>
            <a:ext cx="780716" cy="756319"/>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a:grayscl/>
          </a:blip>
          <a:srcRect t="8226"/>
          <a:stretch>
            <a:fillRect/>
          </a:stretch>
        </p:blipFill>
        <p:spPr>
          <a:xfrm>
            <a:off x="-25400" y="-86360"/>
            <a:ext cx="12199620" cy="6911975"/>
          </a:xfrm>
          <a:prstGeom prst="rect">
            <a:avLst/>
          </a:prstGeom>
        </p:spPr>
      </p:pic>
      <p:sp>
        <p:nvSpPr>
          <p:cNvPr id="7" name="矩形 6"/>
          <p:cNvSpPr/>
          <p:nvPr/>
        </p:nvSpPr>
        <p:spPr>
          <a:xfrm>
            <a:off x="-25400" y="-86360"/>
            <a:ext cx="12199620" cy="6911975"/>
          </a:xfrm>
          <a:prstGeom prst="rect">
            <a:avLst/>
          </a:prstGeom>
          <a:solidFill>
            <a:schemeClr val="bg1">
              <a:lumMod val="95000"/>
              <a:alpha val="4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838200" y="2480945"/>
            <a:ext cx="10954385" cy="1108710"/>
          </a:xfrm>
        </p:spPr>
        <p:txBody>
          <a:bodyPr>
            <a:noAutofit/>
          </a:bodyPr>
          <a:lstStyle/>
          <a:p>
            <a:pPr marL="0" indent="0" algn="ctr">
              <a:lnSpc>
                <a:spcPct val="150000"/>
              </a:lnSpc>
              <a:buNone/>
            </a:pPr>
            <a:r>
              <a:rPr lang="zh-CN" altLang="en-US" sz="4000" b="1"/>
              <a:t>战乱的年代，等待着国人的又将会是怎样的结局？</a:t>
            </a:r>
          </a:p>
          <a:p>
            <a:pPr marL="0" indent="0" algn="ctr">
              <a:lnSpc>
                <a:spcPct val="150000"/>
              </a:lnSpc>
              <a:buNone/>
            </a:pPr>
            <a:endParaRPr lang="zh-CN" altLang="en-US" sz="4000" b="1"/>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5700" y="695325"/>
            <a:ext cx="10515600" cy="1325563"/>
          </a:xfrm>
        </p:spPr>
        <p:txBody>
          <a:bodyPr/>
          <a:lstStyle/>
          <a:p>
            <a:r>
              <a:rPr lang="zh-CN" altLang="en-US"/>
              <a:t>注意！外敌入侵！</a:t>
            </a:r>
          </a:p>
        </p:txBody>
      </p:sp>
      <p:sp>
        <p:nvSpPr>
          <p:cNvPr id="3" name="内容占位符 2"/>
          <p:cNvSpPr>
            <a:spLocks noGrp="1"/>
          </p:cNvSpPr>
          <p:nvPr>
            <p:ph idx="1"/>
          </p:nvPr>
        </p:nvSpPr>
        <p:spPr>
          <a:xfrm>
            <a:off x="1498600" y="2130425"/>
            <a:ext cx="4559300" cy="4351655"/>
          </a:xfrm>
        </p:spPr>
        <p:txBody>
          <a:bodyPr/>
          <a:lstStyle/>
          <a:p>
            <a:pPr marL="0" indent="0" algn="ctr">
              <a:lnSpc>
                <a:spcPct val="150000"/>
              </a:lnSpc>
              <a:buNone/>
            </a:pPr>
            <a:r>
              <a:rPr lang="zh-CN" altLang="en-US" sz="3200"/>
              <a:t>1931年</a:t>
            </a:r>
          </a:p>
          <a:p>
            <a:pPr marL="0" indent="0" algn="ctr">
              <a:lnSpc>
                <a:spcPct val="150000"/>
              </a:lnSpc>
              <a:buNone/>
            </a:pPr>
            <a:r>
              <a:rPr lang="zh-CN" altLang="en-US" sz="3200"/>
              <a:t>东北发动“九·一八事变”</a:t>
            </a:r>
          </a:p>
          <a:p>
            <a:pPr marL="0" indent="0" algn="ctr">
              <a:lnSpc>
                <a:spcPct val="150000"/>
              </a:lnSpc>
              <a:buNone/>
            </a:pPr>
            <a:r>
              <a:rPr lang="zh-CN" altLang="en-US" sz="3200"/>
              <a:t>开始侵华战争，</a:t>
            </a:r>
          </a:p>
          <a:p>
            <a:pPr marL="0" indent="0" algn="ctr">
              <a:lnSpc>
                <a:spcPct val="150000"/>
              </a:lnSpc>
              <a:buNone/>
            </a:pPr>
            <a:r>
              <a:rPr lang="zh-CN" altLang="en-US" sz="3200"/>
              <a:t>霸占东北三省</a:t>
            </a:r>
          </a:p>
          <a:p>
            <a:pPr marL="0" indent="0" algn="ctr">
              <a:lnSpc>
                <a:spcPct val="150000"/>
              </a:lnSpc>
              <a:buNone/>
            </a:pPr>
            <a:endParaRPr lang="zh-CN" altLang="en-US" sz="3200"/>
          </a:p>
        </p:txBody>
      </p:sp>
      <p:sp>
        <p:nvSpPr>
          <p:cNvPr id="4" name="文本框 3"/>
          <p:cNvSpPr txBox="1"/>
          <p:nvPr/>
        </p:nvSpPr>
        <p:spPr>
          <a:xfrm>
            <a:off x="6414135" y="2130425"/>
            <a:ext cx="5257165" cy="2306955"/>
          </a:xfrm>
          <a:prstGeom prst="rect">
            <a:avLst/>
          </a:prstGeom>
          <a:noFill/>
        </p:spPr>
        <p:txBody>
          <a:bodyPr wrap="square" rtlCol="0" anchor="t">
            <a:spAutoFit/>
          </a:bodyPr>
          <a:lstStyle/>
          <a:p>
            <a:pPr marL="0" indent="0" algn="ctr">
              <a:lnSpc>
                <a:spcPct val="150000"/>
              </a:lnSpc>
              <a:buNone/>
            </a:pPr>
            <a:r>
              <a:rPr lang="zh-CN" altLang="en-US" sz="3200">
                <a:ea typeface="方正启体简体" panose="03000509000000000000" charset="-122"/>
                <a:sym typeface="+mn-ea"/>
              </a:rPr>
              <a:t>1937年</a:t>
            </a:r>
          </a:p>
          <a:p>
            <a:pPr marL="0" indent="0" algn="ctr">
              <a:lnSpc>
                <a:spcPct val="150000"/>
              </a:lnSpc>
              <a:buNone/>
            </a:pPr>
            <a:r>
              <a:rPr lang="zh-CN" altLang="en-US" sz="3200">
                <a:ea typeface="方正启体简体" panose="03000509000000000000" charset="-122"/>
                <a:sym typeface="+mn-ea"/>
              </a:rPr>
              <a:t>七七事变（卢沟桥事变）</a:t>
            </a:r>
            <a:endParaRPr lang="zh-CN" altLang="en-US" sz="3200">
              <a:ea typeface="方正启体简体" panose="03000509000000000000" charset="-122"/>
            </a:endParaRPr>
          </a:p>
          <a:p>
            <a:pPr marL="0" indent="0" algn="ctr">
              <a:lnSpc>
                <a:spcPct val="150000"/>
              </a:lnSpc>
              <a:buNone/>
            </a:pPr>
            <a:r>
              <a:rPr lang="zh-CN" altLang="en-US" sz="3200">
                <a:ea typeface="方正启体简体" panose="03000509000000000000" charset="-122"/>
                <a:sym typeface="+mn-ea"/>
              </a:rPr>
              <a:t>掀开了日军全国侵华的序幕</a:t>
            </a:r>
            <a:endParaRPr lang="zh-CN" altLang="en-US" sz="3200">
              <a:ea typeface="方正启体简体" panose="03000509000000000000" charset="-122"/>
            </a:endParaRPr>
          </a:p>
        </p:txBody>
      </p:sp>
      <p:sp>
        <p:nvSpPr>
          <p:cNvPr id="5"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cxnSp>
        <p:nvCxnSpPr>
          <p:cNvPr id="6" name="直接连接符 5"/>
          <p:cNvCxnSpPr/>
          <p:nvPr/>
        </p:nvCxnSpPr>
        <p:spPr>
          <a:xfrm>
            <a:off x="6259830" y="2084070"/>
            <a:ext cx="0" cy="4762500"/>
          </a:xfrm>
          <a:prstGeom prst="line">
            <a:avLst/>
          </a:prstGeom>
          <a:ln>
            <a:solidFill>
              <a:srgbClr val="0D1114"/>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555014" y="2284788"/>
            <a:ext cx="2923119" cy="3116238"/>
          </a:xfrm>
          <a:prstGeom prst="rect">
            <a:avLst/>
          </a:prstGeom>
        </p:spPr>
      </p:pic>
      <p:sp>
        <p:nvSpPr>
          <p:cNvPr id="6" name="矩形 5"/>
          <p:cNvSpPr/>
          <p:nvPr/>
        </p:nvSpPr>
        <p:spPr>
          <a:xfrm>
            <a:off x="5201285" y="3608705"/>
            <a:ext cx="6118225" cy="922020"/>
          </a:xfrm>
          <a:prstGeom prst="rect">
            <a:avLst/>
          </a:prstGeom>
        </p:spPr>
        <p:txBody>
          <a:bodyPr wrap="square">
            <a:spAutoFit/>
          </a:bodyPr>
          <a:lstStyle/>
          <a:p>
            <a:pPr>
              <a:lnSpc>
                <a:spcPct val="150000"/>
              </a:lnSpc>
            </a:pPr>
            <a:r>
              <a:rPr lang="en-US" altLang="en-US" sz="3600" dirty="0">
                <a:latin typeface="方正启体简体" panose="03000509000000000000" charset="-122"/>
                <a:ea typeface="方正启体简体" panose="03000509000000000000" charset="-122"/>
              </a:rPr>
              <a:t>攘外，必先安内，杀杀杀</a:t>
            </a:r>
          </a:p>
        </p:txBody>
      </p:sp>
      <p:sp>
        <p:nvSpPr>
          <p:cNvPr id="4"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
        <p:nvSpPr>
          <p:cNvPr id="3" name="内容占位符 2"/>
          <p:cNvSpPr>
            <a:spLocks noGrp="1"/>
          </p:cNvSpPr>
          <p:nvPr>
            <p:ph idx="1"/>
          </p:nvPr>
        </p:nvSpPr>
        <p:spPr>
          <a:xfrm>
            <a:off x="1358900" y="1520825"/>
            <a:ext cx="10515600" cy="4351338"/>
          </a:xfrm>
        </p:spPr>
        <p:txBody>
          <a:bodyPr/>
          <a:lstStyle/>
          <a:p>
            <a:pPr marL="0" indent="0">
              <a:buNone/>
            </a:pPr>
            <a:r>
              <a:rPr lang="zh-CN" altLang="en-US" sz="4000"/>
              <a:t>然而共产党屡次伸出橄榄枝，老蒋并不接！</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26643" y="6099676"/>
            <a:ext cx="2743200" cy="365125"/>
          </a:xfrm>
        </p:spPr>
        <p:txBody>
          <a:bodyPr/>
          <a:lstStyle/>
          <a:p>
            <a:fld id="{2F525CE8-A4D9-4C72-B3B7-D1ED057FD700}" type="slidenum">
              <a:rPr lang="zh-CN" altLang="en-US" smtClean="0"/>
              <a:t>112</a:t>
            </a:fld>
            <a:endParaRPr lang="zh-CN" altLang="en-US" dirty="0"/>
          </a:p>
        </p:txBody>
      </p:sp>
      <p:pic>
        <p:nvPicPr>
          <p:cNvPr id="2" name="图片 1"/>
          <p:cNvPicPr>
            <a:picLocks noChangeAspect="1"/>
          </p:cNvPicPr>
          <p:nvPr/>
        </p:nvPicPr>
        <p:blipFill>
          <a:blip r:embed="rId2"/>
          <a:stretch>
            <a:fillRect/>
          </a:stretch>
        </p:blipFill>
        <p:spPr>
          <a:xfrm>
            <a:off x="787400" y="984250"/>
            <a:ext cx="5104765" cy="2856865"/>
          </a:xfrm>
          <a:prstGeom prst="rect">
            <a:avLst/>
          </a:prstGeom>
        </p:spPr>
      </p:pic>
      <p:sp>
        <p:nvSpPr>
          <p:cNvPr id="3"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pic>
        <p:nvPicPr>
          <p:cNvPr id="5" name="图片 4"/>
          <p:cNvPicPr>
            <a:picLocks noChangeAspect="1"/>
          </p:cNvPicPr>
          <p:nvPr/>
        </p:nvPicPr>
        <p:blipFill>
          <a:blip r:embed="rId3"/>
          <a:srcRect b="16352"/>
          <a:stretch>
            <a:fillRect/>
          </a:stretch>
        </p:blipFill>
        <p:spPr>
          <a:xfrm>
            <a:off x="6207760" y="984250"/>
            <a:ext cx="5238115" cy="2856230"/>
          </a:xfrm>
          <a:prstGeom prst="rect">
            <a:avLst/>
          </a:prstGeom>
        </p:spPr>
      </p:pic>
      <p:pic>
        <p:nvPicPr>
          <p:cNvPr id="6" name="图片 5"/>
          <p:cNvPicPr>
            <a:picLocks noChangeAspect="1"/>
          </p:cNvPicPr>
          <p:nvPr/>
        </p:nvPicPr>
        <p:blipFill>
          <a:blip r:embed="rId4"/>
          <a:stretch>
            <a:fillRect/>
          </a:stretch>
        </p:blipFill>
        <p:spPr>
          <a:xfrm>
            <a:off x="1511935" y="4161155"/>
            <a:ext cx="3655060" cy="2458085"/>
          </a:xfrm>
          <a:prstGeom prst="rect">
            <a:avLst/>
          </a:prstGeom>
        </p:spPr>
      </p:pic>
      <p:pic>
        <p:nvPicPr>
          <p:cNvPr id="7" name="图片 6"/>
          <p:cNvPicPr>
            <a:picLocks noChangeAspect="1"/>
          </p:cNvPicPr>
          <p:nvPr/>
        </p:nvPicPr>
        <p:blipFill>
          <a:blip r:embed="rId5"/>
          <a:srcRect b="16714"/>
          <a:stretch>
            <a:fillRect/>
          </a:stretch>
        </p:blipFill>
        <p:spPr>
          <a:xfrm>
            <a:off x="6472555" y="4161155"/>
            <a:ext cx="4708525" cy="2430780"/>
          </a:xfrm>
          <a:prstGeom prst="rect">
            <a:avLst/>
          </a:prstGeom>
        </p:spPr>
      </p:pic>
    </p:spTree>
    <p:extLst>
      <p:ext uri="{BB962C8B-B14F-4D97-AF65-F5344CB8AC3E}">
        <p14:creationId xmlns:p14="http://schemas.microsoft.com/office/powerpoint/2010/main" val="29103080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26643" y="6099676"/>
            <a:ext cx="2743200" cy="365125"/>
          </a:xfrm>
        </p:spPr>
        <p:txBody>
          <a:bodyPr/>
          <a:lstStyle/>
          <a:p>
            <a:fld id="{2F525CE8-A4D9-4C72-B3B7-D1ED057FD700}" type="slidenum">
              <a:rPr lang="zh-CN" altLang="en-US" smtClean="0"/>
              <a:t>113</a:t>
            </a:fld>
            <a:endParaRPr lang="zh-CN" altLang="en-US" dirty="0"/>
          </a:p>
        </p:txBody>
      </p:sp>
      <p:pic>
        <p:nvPicPr>
          <p:cNvPr id="35" name="图片 34"/>
          <p:cNvPicPr>
            <a:picLocks noChangeAspect="1"/>
          </p:cNvPicPr>
          <p:nvPr/>
        </p:nvPicPr>
        <p:blipFill>
          <a:blip r:embed="rId2"/>
          <a:stretch>
            <a:fillRect/>
          </a:stretch>
        </p:blipFill>
        <p:spPr>
          <a:xfrm>
            <a:off x="1039495" y="2051050"/>
            <a:ext cx="4230370" cy="3209925"/>
          </a:xfrm>
          <a:prstGeom prst="rect">
            <a:avLst/>
          </a:prstGeom>
        </p:spPr>
      </p:pic>
      <p:sp>
        <p:nvSpPr>
          <p:cNvPr id="3"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
        <p:nvSpPr>
          <p:cNvPr id="5" name="文本框 4"/>
          <p:cNvSpPr txBox="1"/>
          <p:nvPr/>
        </p:nvSpPr>
        <p:spPr>
          <a:xfrm>
            <a:off x="1039495" y="839470"/>
            <a:ext cx="3683635" cy="645160"/>
          </a:xfrm>
          <a:prstGeom prst="rect">
            <a:avLst/>
          </a:prstGeom>
          <a:noFill/>
        </p:spPr>
        <p:txBody>
          <a:bodyPr wrap="square" rtlCol="0">
            <a:spAutoFit/>
          </a:bodyPr>
          <a:lstStyle/>
          <a:p>
            <a:r>
              <a:rPr lang="zh-CN" altLang="en-US" sz="3600"/>
              <a:t>臭名昭著的</a:t>
            </a:r>
            <a:r>
              <a:rPr lang="en-US" altLang="zh-CN" sz="3600"/>
              <a:t>731</a:t>
            </a:r>
          </a:p>
        </p:txBody>
      </p:sp>
      <p:pic>
        <p:nvPicPr>
          <p:cNvPr id="6" name="图片 5"/>
          <p:cNvPicPr>
            <a:picLocks noChangeAspect="1"/>
          </p:cNvPicPr>
          <p:nvPr/>
        </p:nvPicPr>
        <p:blipFill>
          <a:blip r:embed="rId3"/>
          <a:stretch>
            <a:fillRect/>
          </a:stretch>
        </p:blipFill>
        <p:spPr>
          <a:xfrm>
            <a:off x="6040755" y="2050415"/>
            <a:ext cx="4657090" cy="321056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26643" y="6099676"/>
            <a:ext cx="2743200" cy="365125"/>
          </a:xfrm>
        </p:spPr>
        <p:txBody>
          <a:bodyPr/>
          <a:lstStyle/>
          <a:p>
            <a:fld id="{2F525CE8-A4D9-4C72-B3B7-D1ED057FD700}" type="slidenum">
              <a:rPr lang="zh-CN" altLang="en-US" smtClean="0"/>
              <a:t>114</a:t>
            </a:fld>
            <a:endParaRPr lang="zh-CN" altLang="en-US" dirty="0"/>
          </a:p>
        </p:txBody>
      </p:sp>
      <p:sp>
        <p:nvSpPr>
          <p:cNvPr id="5" name="文本框 4"/>
          <p:cNvSpPr txBox="1"/>
          <p:nvPr/>
        </p:nvSpPr>
        <p:spPr>
          <a:xfrm>
            <a:off x="774065" y="979170"/>
            <a:ext cx="10008235" cy="706755"/>
          </a:xfrm>
          <a:prstGeom prst="rect">
            <a:avLst/>
          </a:prstGeom>
          <a:noFill/>
        </p:spPr>
        <p:txBody>
          <a:bodyPr wrap="square" rtlCol="0">
            <a:spAutoFit/>
          </a:bodyPr>
          <a:lstStyle/>
          <a:p>
            <a:pPr algn="ctr"/>
            <a:r>
              <a:rPr lang="zh-CN" altLang="en-US" sz="4000">
                <a:latin typeface="方正启体简体" panose="03000509000000000000" charset="-122"/>
                <a:ea typeface="方正启体简体" panose="03000509000000000000" charset="-122"/>
              </a:rPr>
              <a:t>触目惊心的现实激发了爱国人士的心。</a:t>
            </a:r>
          </a:p>
        </p:txBody>
      </p:sp>
      <p:pic>
        <p:nvPicPr>
          <p:cNvPr id="2" name="图片 1"/>
          <p:cNvPicPr>
            <a:picLocks noChangeAspect="1"/>
          </p:cNvPicPr>
          <p:nvPr/>
        </p:nvPicPr>
        <p:blipFill>
          <a:blip r:embed="rId3"/>
          <a:stretch>
            <a:fillRect/>
          </a:stretch>
        </p:blipFill>
        <p:spPr>
          <a:xfrm>
            <a:off x="1179830" y="2140585"/>
            <a:ext cx="4561205" cy="3304540"/>
          </a:xfrm>
          <a:prstGeom prst="rect">
            <a:avLst/>
          </a:prstGeom>
        </p:spPr>
      </p:pic>
      <p:sp>
        <p:nvSpPr>
          <p:cNvPr id="7" name="文本框 6"/>
          <p:cNvSpPr txBox="1"/>
          <p:nvPr/>
        </p:nvSpPr>
        <p:spPr>
          <a:xfrm>
            <a:off x="5907405" y="3359150"/>
            <a:ext cx="5856605" cy="583565"/>
          </a:xfrm>
          <a:prstGeom prst="rect">
            <a:avLst/>
          </a:prstGeom>
          <a:noFill/>
        </p:spPr>
        <p:txBody>
          <a:bodyPr wrap="none" rtlCol="0" anchor="t">
            <a:spAutoFit/>
          </a:bodyPr>
          <a:lstStyle/>
          <a:p>
            <a:r>
              <a:rPr lang="zh-CN" altLang="en-US" sz="3200" dirty="0">
                <a:latin typeface="方正启体简体" panose="03000509000000000000" charset="-122"/>
                <a:ea typeface="方正启体简体" panose="03000509000000000000" charset="-122"/>
                <a:cs typeface="方正启体简体" panose="03000509000000000000" charset="-122"/>
                <a:sym typeface="微软雅黑" panose="020B0503020204020204" pitchFamily="34" charset="-122"/>
              </a:rPr>
              <a:t>1936年西安事变</a:t>
            </a:r>
            <a:r>
              <a:rPr lang="en-US" altLang="zh-CN" sz="3200" dirty="0">
                <a:latin typeface="方正启体简体" panose="03000509000000000000" charset="-122"/>
                <a:ea typeface="方正启体简体" panose="03000509000000000000" charset="-122"/>
                <a:cs typeface="方正启体简体" panose="03000509000000000000" charset="-122"/>
                <a:sym typeface="微软雅黑" panose="020B0503020204020204" pitchFamily="34" charset="-122"/>
              </a:rPr>
              <a:t>-</a:t>
            </a:r>
            <a:r>
              <a:rPr lang="zh-CN" altLang="en-US" sz="3200" dirty="0">
                <a:latin typeface="方正启体简体" panose="03000509000000000000" charset="-122"/>
                <a:ea typeface="方正启体简体" panose="03000509000000000000" charset="-122"/>
                <a:cs typeface="方正启体简体" panose="03000509000000000000" charset="-122"/>
                <a:sym typeface="微软雅黑" panose="020B0503020204020204" pitchFamily="34" charset="-122"/>
              </a:rPr>
              <a:t>张学良，杨虎城</a:t>
            </a:r>
          </a:p>
        </p:txBody>
      </p:sp>
      <p:sp>
        <p:nvSpPr>
          <p:cNvPr id="8"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354930" y="6028239"/>
            <a:ext cx="2743200" cy="365125"/>
          </a:xfrm>
        </p:spPr>
        <p:txBody>
          <a:bodyPr/>
          <a:lstStyle/>
          <a:p>
            <a:fld id="{2F525CE8-A4D9-4C72-B3B7-D1ED057FD700}" type="slidenum">
              <a:rPr lang="zh-CN" altLang="en-US" smtClean="0"/>
              <a:t>115</a:t>
            </a:fld>
            <a:endParaRPr lang="zh-CN" altLang="en-US" dirty="0"/>
          </a:p>
        </p:txBody>
      </p:sp>
      <p:sp>
        <p:nvSpPr>
          <p:cNvPr id="34" name="文本框 75"/>
          <p:cNvSpPr txBox="1"/>
          <p:nvPr/>
        </p:nvSpPr>
        <p:spPr>
          <a:xfrm>
            <a:off x="6037580" y="796290"/>
            <a:ext cx="5776595" cy="4399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endParaRPr lang="zh-CN" altLang="en-US" sz="2800" dirty="0">
              <a:solidFill>
                <a:schemeClr val="tx1"/>
              </a:solidFill>
              <a:latin typeface="方正启体简体" panose="03000509000000000000" charset="-122"/>
              <a:ea typeface="方正启体简体" panose="03000509000000000000" charset="-122"/>
              <a:cs typeface="方正启体简体" panose="03000509000000000000" charset="-122"/>
              <a:sym typeface="微软雅黑" panose="020B0503020204020204" pitchFamily="34" charset="-122"/>
            </a:endParaRPr>
          </a:p>
          <a:p>
            <a:pPr>
              <a:lnSpc>
                <a:spcPct val="200000"/>
              </a:lnSpc>
            </a:pPr>
            <a:r>
              <a:rPr lang="zh-CN" altLang="en-US" sz="2800" dirty="0">
                <a:solidFill>
                  <a:schemeClr val="tx1"/>
                </a:solidFill>
                <a:latin typeface="方正启体简体" panose="03000509000000000000" charset="-122"/>
                <a:ea typeface="方正启体简体" panose="03000509000000000000" charset="-122"/>
                <a:cs typeface="方正启体简体" panose="03000509000000000000" charset="-122"/>
                <a:sym typeface="微软雅黑" panose="020B0503020204020204" pitchFamily="34" charset="-122"/>
              </a:rPr>
              <a:t> 1937年8月中旬</a:t>
            </a:r>
          </a:p>
          <a:p>
            <a:pPr>
              <a:lnSpc>
                <a:spcPct val="200000"/>
              </a:lnSpc>
            </a:pPr>
            <a:r>
              <a:rPr lang="zh-CN" altLang="en-US" sz="2800" dirty="0">
                <a:solidFill>
                  <a:schemeClr val="tx1"/>
                </a:solidFill>
                <a:latin typeface="方正启体简体" panose="03000509000000000000" charset="-122"/>
                <a:ea typeface="方正启体简体" panose="03000509000000000000" charset="-122"/>
                <a:cs typeface="方正启体简体" panose="03000509000000000000" charset="-122"/>
                <a:sym typeface="微软雅黑" panose="020B0503020204020204" pitchFamily="34" charset="-122"/>
              </a:rPr>
              <a:t>蒋介石被迫同意</a:t>
            </a:r>
          </a:p>
          <a:p>
            <a:pPr>
              <a:lnSpc>
                <a:spcPct val="200000"/>
              </a:lnSpc>
            </a:pPr>
            <a:r>
              <a:rPr lang="zh-CN" altLang="en-US" sz="2800" dirty="0">
                <a:solidFill>
                  <a:schemeClr val="tx1"/>
                </a:solidFill>
                <a:latin typeface="方正启体简体" panose="03000509000000000000" charset="-122"/>
                <a:ea typeface="方正启体简体" panose="03000509000000000000" charset="-122"/>
                <a:cs typeface="方正启体简体" panose="03000509000000000000" charset="-122"/>
                <a:sym typeface="微软雅黑" panose="020B0503020204020204" pitchFamily="34" charset="-122"/>
              </a:rPr>
              <a:t>将在陕北的中央红军改编为国民革命军第八路军（简称八路军）</a:t>
            </a:r>
          </a:p>
        </p:txBody>
      </p:sp>
      <p:sp>
        <p:nvSpPr>
          <p:cNvPr id="2"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pic>
        <p:nvPicPr>
          <p:cNvPr id="5" name="图片 4"/>
          <p:cNvPicPr>
            <a:picLocks noChangeAspect="1"/>
          </p:cNvPicPr>
          <p:nvPr/>
        </p:nvPicPr>
        <p:blipFill>
          <a:blip r:embed="rId2"/>
          <a:stretch>
            <a:fillRect/>
          </a:stretch>
        </p:blipFill>
        <p:spPr>
          <a:xfrm>
            <a:off x="1612900" y="1753235"/>
            <a:ext cx="3492500" cy="379793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46200" y="935990"/>
            <a:ext cx="10515600" cy="4351338"/>
          </a:xfrm>
        </p:spPr>
        <p:txBody>
          <a:bodyPr>
            <a:normAutofit/>
          </a:bodyPr>
          <a:lstStyle/>
          <a:p>
            <a:pPr marL="0" indent="0">
              <a:lnSpc>
                <a:spcPct val="200000"/>
              </a:lnSpc>
              <a:buNone/>
            </a:pPr>
            <a:r>
              <a:rPr lang="zh-CN" altLang="en-US" sz="4000" b="1"/>
              <a:t>国共第二次合作形成的标志：</a:t>
            </a:r>
          </a:p>
          <a:p>
            <a:pPr marL="0" indent="0">
              <a:lnSpc>
                <a:spcPct val="200000"/>
              </a:lnSpc>
              <a:buNone/>
            </a:pPr>
            <a:r>
              <a:rPr lang="zh-CN" altLang="en-US" sz="4000" b="1"/>
              <a:t>1937年9月</a:t>
            </a:r>
          </a:p>
          <a:p>
            <a:pPr marL="0" indent="0">
              <a:lnSpc>
                <a:spcPct val="200000"/>
              </a:lnSpc>
              <a:buNone/>
            </a:pPr>
            <a:r>
              <a:rPr lang="zh-CN" altLang="en-US" sz="4000" b="1"/>
              <a:t>国民党发表</a:t>
            </a:r>
            <a:r>
              <a:rPr lang="zh-CN" altLang="en-US" sz="4000" b="1">
                <a:solidFill>
                  <a:srgbClr val="C00000"/>
                </a:solidFill>
              </a:rPr>
              <a:t>《中共中央为公布国共合作宣言》</a:t>
            </a:r>
          </a:p>
        </p:txBody>
      </p:sp>
      <p:sp>
        <p:nvSpPr>
          <p:cNvPr id="4" name=" 220"/>
          <p:cNvSpPr/>
          <p:nvPr/>
        </p:nvSpPr>
        <p:spPr>
          <a:xfrm>
            <a:off x="0" y="-9525"/>
            <a:ext cx="2964180" cy="622935"/>
          </a:xfrm>
          <a:prstGeom prst="homePlate">
            <a:avLst/>
          </a:prstGeom>
          <a:solidFill>
            <a:schemeClr val="accent5">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第二次国共合作</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838200" y="3895090"/>
            <a:ext cx="10515600" cy="762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83285" y="3792855"/>
            <a:ext cx="2006600" cy="1262380"/>
            <a:chOff x="1387" y="6173"/>
            <a:chExt cx="3160" cy="1988"/>
          </a:xfrm>
        </p:grpSpPr>
        <p:sp>
          <p:nvSpPr>
            <p:cNvPr id="12" name=" 184"/>
            <p:cNvSpPr/>
            <p:nvPr/>
          </p:nvSpPr>
          <p:spPr>
            <a:xfrm>
              <a:off x="2855" y="6173"/>
              <a:ext cx="223" cy="3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387" y="6757"/>
              <a:ext cx="3160" cy="1404"/>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1923</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6</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3200" b="1">
                  <a:solidFill>
                    <a:srgbClr val="C00000"/>
                  </a:solidFill>
                  <a:latin typeface="楷体" panose="02010609060101010101" charset="-122"/>
                  <a:ea typeface="楷体" panose="02010609060101010101" charset="-122"/>
                  <a:cs typeface="楷体" panose="02010609060101010101" charset="-122"/>
                </a:rPr>
                <a:t>三大</a:t>
              </a:r>
            </a:p>
          </p:txBody>
        </p:sp>
      </p:grpSp>
      <p:sp>
        <p:nvSpPr>
          <p:cNvPr id="18" name="圆角矩形 17"/>
          <p:cNvSpPr/>
          <p:nvPr/>
        </p:nvSpPr>
        <p:spPr>
          <a:xfrm>
            <a:off x="339090" y="11430"/>
            <a:ext cx="1290955" cy="5162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7" name="组合 6"/>
          <p:cNvGrpSpPr/>
          <p:nvPr/>
        </p:nvGrpSpPr>
        <p:grpSpPr>
          <a:xfrm>
            <a:off x="3123565" y="3792855"/>
            <a:ext cx="2515870" cy="1262380"/>
            <a:chOff x="1387" y="6173"/>
            <a:chExt cx="4352" cy="1988"/>
          </a:xfrm>
        </p:grpSpPr>
        <p:sp>
          <p:nvSpPr>
            <p:cNvPr id="17" name=" 184"/>
            <p:cNvSpPr/>
            <p:nvPr/>
          </p:nvSpPr>
          <p:spPr>
            <a:xfrm>
              <a:off x="3451" y="6173"/>
              <a:ext cx="223" cy="3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文本框 18"/>
            <p:cNvSpPr txBox="1"/>
            <p:nvPr/>
          </p:nvSpPr>
          <p:spPr>
            <a:xfrm>
              <a:off x="1387" y="6757"/>
              <a:ext cx="4352" cy="1404"/>
            </a:xfrm>
            <a:prstGeom prst="rect">
              <a:avLst/>
            </a:prstGeom>
            <a:noFill/>
            <a:ln>
              <a:solidFill>
                <a:schemeClr val="accent6">
                  <a:lumMod val="75000"/>
                </a:schemeClr>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1924</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1</a:t>
              </a:r>
              <a:r>
                <a:rPr lang="zh-CN" altLang="en-US" sz="2000" b="1">
                  <a:latin typeface="楷体" panose="02010609060101010101" charset="-122"/>
                  <a:ea typeface="楷体" panose="02010609060101010101" charset="-122"/>
                  <a:cs typeface="楷体" panose="02010609060101010101" charset="-122"/>
                </a:rPr>
                <a:t>月</a:t>
              </a:r>
              <a:endParaRPr lang="zh-CN" altLang="en-US" b="1">
                <a:latin typeface="楷体" panose="02010609060101010101" charset="-122"/>
                <a:ea typeface="楷体" panose="02010609060101010101" charset="-122"/>
                <a:cs typeface="楷体" panose="02010609060101010101" charset="-122"/>
              </a:endParaRPr>
            </a:p>
            <a:p>
              <a:pPr algn="ctr"/>
              <a:r>
                <a:rPr lang="zh-CN" altLang="en-US" sz="3200" b="1">
                  <a:solidFill>
                    <a:srgbClr val="C00000"/>
                  </a:solidFill>
                  <a:latin typeface="楷体" panose="02010609060101010101" charset="-122"/>
                  <a:ea typeface="楷体" panose="02010609060101010101" charset="-122"/>
                  <a:cs typeface="楷体" panose="02010609060101010101" charset="-122"/>
                </a:rPr>
                <a:t>国民党一大</a:t>
              </a:r>
            </a:p>
          </p:txBody>
        </p:sp>
      </p:grpSp>
      <p:sp>
        <p:nvSpPr>
          <p:cNvPr id="21" name="文本框 20"/>
          <p:cNvSpPr txBox="1"/>
          <p:nvPr/>
        </p:nvSpPr>
        <p:spPr>
          <a:xfrm>
            <a:off x="882650" y="5306695"/>
            <a:ext cx="2006600" cy="107632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与国民党合作</a:t>
            </a:r>
          </a:p>
        </p:txBody>
      </p:sp>
      <p:sp>
        <p:nvSpPr>
          <p:cNvPr id="9" name=" 184"/>
          <p:cNvSpPr/>
          <p:nvPr/>
        </p:nvSpPr>
        <p:spPr>
          <a:xfrm>
            <a:off x="6701178" y="3792855"/>
            <a:ext cx="12891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文本框 21"/>
          <p:cNvSpPr txBox="1"/>
          <p:nvPr/>
        </p:nvSpPr>
        <p:spPr>
          <a:xfrm>
            <a:off x="5833745" y="4163695"/>
            <a:ext cx="2428875" cy="891540"/>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1927</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7</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3200" b="1">
                <a:solidFill>
                  <a:srgbClr val="C00000"/>
                </a:solidFill>
                <a:latin typeface="楷体" panose="02010609060101010101" charset="-122"/>
                <a:ea typeface="楷体" panose="02010609060101010101" charset="-122"/>
                <a:cs typeface="楷体" panose="02010609060101010101" charset="-122"/>
              </a:rPr>
              <a:t>七一五政变</a:t>
            </a:r>
          </a:p>
        </p:txBody>
      </p:sp>
      <p:sp>
        <p:nvSpPr>
          <p:cNvPr id="23" name="文本框 22"/>
          <p:cNvSpPr txBox="1"/>
          <p:nvPr/>
        </p:nvSpPr>
        <p:spPr>
          <a:xfrm>
            <a:off x="5833745" y="1861820"/>
            <a:ext cx="2006600"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合作破裂</a:t>
            </a:r>
          </a:p>
        </p:txBody>
      </p:sp>
      <p:sp>
        <p:nvSpPr>
          <p:cNvPr id="25" name="文本框 24"/>
          <p:cNvSpPr txBox="1"/>
          <p:nvPr/>
        </p:nvSpPr>
        <p:spPr>
          <a:xfrm>
            <a:off x="3242310" y="1708150"/>
            <a:ext cx="2278380" cy="737235"/>
          </a:xfrm>
          <a:prstGeom prst="rect">
            <a:avLst/>
          </a:prstGeom>
          <a:noFill/>
          <a:ln>
            <a:solidFill>
              <a:srgbClr val="C00000"/>
            </a:solidFill>
          </a:ln>
        </p:spPr>
        <p:txBody>
          <a:bodyPr wrap="square" rtlCol="0">
            <a:spAutoFit/>
          </a:bodyPr>
          <a:lstStyle/>
          <a:p>
            <a:pPr algn="ctr">
              <a:lnSpc>
                <a:spcPct val="150000"/>
              </a:lnSpc>
            </a:pPr>
            <a:r>
              <a:rPr lang="zh-CN" altLang="en-US" sz="2800">
                <a:latin typeface="方正启体简体" panose="03000509000000000000" charset="-122"/>
                <a:ea typeface="方正启体简体" panose="03000509000000000000" charset="-122"/>
                <a:sym typeface="+mn-ea"/>
              </a:rPr>
              <a:t>第一次合作！</a:t>
            </a:r>
          </a:p>
        </p:txBody>
      </p:sp>
      <p:cxnSp>
        <p:nvCxnSpPr>
          <p:cNvPr id="26" name="直接连接符 25"/>
          <p:cNvCxnSpPr>
            <a:stCxn id="17" idx="0"/>
            <a:endCxn id="25" idx="2"/>
          </p:cNvCxnSpPr>
          <p:nvPr/>
        </p:nvCxnSpPr>
        <p:spPr>
          <a:xfrm flipV="1">
            <a:off x="4381500" y="2445385"/>
            <a:ext cx="0" cy="1347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757035" y="2445385"/>
            <a:ext cx="17145" cy="1347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385175" y="4163695"/>
            <a:ext cx="2428875" cy="1014730"/>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1937</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9</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a:solidFill>
                  <a:srgbClr val="C00000"/>
                </a:solidFill>
                <a:latin typeface="李旭科书法" panose="02000603000000000000" charset="-122"/>
                <a:ea typeface="李旭科书法" panose="02000603000000000000" charset="-122"/>
                <a:sym typeface="+mn-ea"/>
              </a:rPr>
              <a:t>《中共中央为公布国共合作宣言》</a:t>
            </a:r>
            <a:endParaRPr lang="zh-CN" altLang="en-US" sz="2000" b="1">
              <a:solidFill>
                <a:srgbClr val="C00000"/>
              </a:solidFill>
              <a:latin typeface="李旭科书法" panose="02000603000000000000" charset="-122"/>
              <a:ea typeface="李旭科书法" panose="02000603000000000000" charset="-122"/>
              <a:cs typeface="楷体" panose="02010609060101010101" charset="-122"/>
            </a:endParaRPr>
          </a:p>
        </p:txBody>
      </p:sp>
      <p:cxnSp>
        <p:nvCxnSpPr>
          <p:cNvPr id="6" name="直接连接符 5"/>
          <p:cNvCxnSpPr/>
          <p:nvPr/>
        </p:nvCxnSpPr>
        <p:spPr>
          <a:xfrm flipV="1">
            <a:off x="9766935" y="2445385"/>
            <a:ext cx="17145" cy="1347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 184"/>
          <p:cNvSpPr/>
          <p:nvPr/>
        </p:nvSpPr>
        <p:spPr>
          <a:xfrm>
            <a:off x="9711078" y="3792855"/>
            <a:ext cx="12891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8484235" y="1861820"/>
            <a:ext cx="2581910"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国共第二次</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05840" y="429895"/>
            <a:ext cx="6249035" cy="2553335"/>
          </a:xfrm>
          <a:prstGeom prst="rect">
            <a:avLst/>
          </a:prstGeom>
          <a:noFill/>
        </p:spPr>
        <p:txBody>
          <a:bodyPr wrap="square" rtlCol="0">
            <a:spAutoFit/>
          </a:bodyPr>
          <a:lstStyle/>
          <a:p>
            <a:r>
              <a:rPr lang="zh-CN" altLang="en-US" sz="3200" dirty="0">
                <a:latin typeface="方正启体简体" panose="03000509000000000000" charset="-122"/>
                <a:ea typeface="方正启体简体" panose="03000509000000000000" charset="-122"/>
              </a:rPr>
              <a:t>今日福利，</a:t>
            </a:r>
          </a:p>
          <a:p>
            <a:endParaRPr lang="zh-CN" altLang="en-US" sz="3200" dirty="0">
              <a:latin typeface="方正启体简体" panose="03000509000000000000" charset="-122"/>
              <a:ea typeface="方正启体简体" panose="03000509000000000000" charset="-122"/>
            </a:endParaRPr>
          </a:p>
          <a:p>
            <a:r>
              <a:rPr lang="zh-CN" altLang="en-US" sz="3200" dirty="0">
                <a:latin typeface="方正启体简体" panose="03000509000000000000" charset="-122"/>
                <a:ea typeface="方正启体简体" panose="03000509000000000000" charset="-122"/>
              </a:rPr>
              <a:t>花钱也买不到的</a:t>
            </a:r>
            <a:r>
              <a:rPr lang="en-US" sz="3200" dirty="0">
                <a:latin typeface="方正启体简体" panose="03000509000000000000" charset="-122"/>
                <a:ea typeface="方正启体简体" panose="03000509000000000000" charset="-122"/>
              </a:rPr>
              <a:t>100</a:t>
            </a:r>
            <a:r>
              <a:rPr lang="zh-CN" altLang="en-US" sz="3200" dirty="0">
                <a:latin typeface="方正启体简体" panose="03000509000000000000" charset="-122"/>
                <a:ea typeface="方正启体简体" panose="03000509000000000000" charset="-122"/>
              </a:rPr>
              <a:t>道自考高频题！</a:t>
            </a:r>
          </a:p>
          <a:p>
            <a:endParaRPr lang="zh-CN" altLang="en-US" sz="1600" dirty="0">
              <a:latin typeface="方正启体简体" panose="03000509000000000000" charset="-122"/>
              <a:ea typeface="方正启体简体" panose="03000509000000000000" charset="-122"/>
            </a:endParaRPr>
          </a:p>
          <a:p>
            <a:r>
              <a:rPr lang="zh-CN" altLang="en-US" sz="1600" dirty="0">
                <a:latin typeface="方正启体简体" panose="03000509000000000000" charset="-122"/>
                <a:ea typeface="方正启体简体" panose="03000509000000000000" charset="-122"/>
              </a:rPr>
              <a:t>        </a:t>
            </a:r>
          </a:p>
          <a:p>
            <a:r>
              <a:rPr lang="zh-CN" altLang="en-US" sz="3200" dirty="0">
                <a:latin typeface="方正启体简体" panose="03000509000000000000" charset="-122"/>
                <a:ea typeface="方正启体简体" panose="03000509000000000000" charset="-122"/>
              </a:rPr>
              <a:t>       截图发给学习规划师</a:t>
            </a:r>
          </a:p>
        </p:txBody>
      </p:sp>
      <p:pic>
        <p:nvPicPr>
          <p:cNvPr id="3" name="图片 2" descr="timgJ64QXT5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346255" y="2384911"/>
            <a:ext cx="729615" cy="823595"/>
          </a:xfrm>
          <a:prstGeom prst="rect">
            <a:avLst/>
          </a:prstGeom>
        </p:spPr>
      </p:pic>
      <p:pic>
        <p:nvPicPr>
          <p:cNvPr id="15" name="图片 14"/>
          <p:cNvPicPr>
            <a:picLocks noChangeAspect="1"/>
          </p:cNvPicPr>
          <p:nvPr/>
        </p:nvPicPr>
        <p:blipFill>
          <a:blip r:embed="rId6"/>
          <a:stretch>
            <a:fillRect/>
          </a:stretch>
        </p:blipFill>
        <p:spPr>
          <a:xfrm>
            <a:off x="7871460" y="1483360"/>
            <a:ext cx="3223260" cy="4539615"/>
          </a:xfrm>
          <a:prstGeom prst="rect">
            <a:avLst/>
          </a:prstGeom>
        </p:spPr>
      </p:pic>
      <p:pic>
        <p:nvPicPr>
          <p:cNvPr id="2" name="图片 1">
            <a:extLst>
              <a:ext uri="{FF2B5EF4-FFF2-40B4-BE49-F238E27FC236}">
                <a16:creationId xmlns:a16="http://schemas.microsoft.com/office/drawing/2014/main" id="{10B29DF6-5CC0-F249-8F49-FDE79F559E41}"/>
              </a:ext>
            </a:extLst>
          </p:cNvPr>
          <p:cNvPicPr>
            <a:picLocks noChangeAspect="1"/>
          </p:cNvPicPr>
          <p:nvPr/>
        </p:nvPicPr>
        <p:blipFill>
          <a:blip r:embed="rId7"/>
          <a:stretch>
            <a:fillRect/>
          </a:stretch>
        </p:blipFill>
        <p:spPr>
          <a:xfrm>
            <a:off x="1116281" y="3208506"/>
            <a:ext cx="5510151" cy="3212127"/>
          </a:xfrm>
          <a:prstGeom prst="rect">
            <a:avLst/>
          </a:prstGeom>
        </p:spPr>
      </p:pic>
    </p:spTree>
    <p:custDataLst>
      <p:tags r:id="rId2"/>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srcRect l="54547"/>
          <a:stretch>
            <a:fillRect/>
          </a:stretch>
        </p:blipFill>
        <p:spPr>
          <a:xfrm>
            <a:off x="530860" y="1579245"/>
            <a:ext cx="2507615" cy="3409950"/>
          </a:xfrm>
          <a:prstGeom prst="rect">
            <a:avLst/>
          </a:prstGeom>
        </p:spPr>
      </p:pic>
      <p:sp>
        <p:nvSpPr>
          <p:cNvPr id="3" name="文本框 2"/>
          <p:cNvSpPr txBox="1"/>
          <p:nvPr/>
        </p:nvSpPr>
        <p:spPr>
          <a:xfrm>
            <a:off x="3299460" y="2814955"/>
            <a:ext cx="7498080" cy="645160"/>
          </a:xfrm>
          <a:prstGeom prst="rect">
            <a:avLst/>
          </a:prstGeom>
          <a:noFill/>
        </p:spPr>
        <p:txBody>
          <a:bodyPr wrap="none" rtlCol="0" anchor="t">
            <a:spAutoFit/>
          </a:bodyPr>
          <a:lstStyle/>
          <a:p>
            <a:pPr algn="ctr"/>
            <a:r>
              <a:rPr lang="zh-CN" altLang="en-US" sz="3600">
                <a:latin typeface="方正启体简体" panose="03000509000000000000" charset="-122"/>
                <a:ea typeface="方正启体简体" panose="03000509000000000000" charset="-122"/>
                <a:cs typeface="方正清刻本悦宋简体" panose="02000000000000000000" pitchFamily="2" charset="-122"/>
                <a:sym typeface="+mn-ea"/>
              </a:rPr>
              <a:t>中国近代史最有尊严的事件是什么？</a:t>
            </a:r>
          </a:p>
        </p:txBody>
      </p:sp>
      <p:sp>
        <p:nvSpPr>
          <p:cNvPr id="4" name="文本框 3"/>
          <p:cNvSpPr txBox="1"/>
          <p:nvPr/>
        </p:nvSpPr>
        <p:spPr>
          <a:xfrm>
            <a:off x="775970" y="2814955"/>
            <a:ext cx="2016760" cy="645160"/>
          </a:xfrm>
          <a:prstGeom prst="rect">
            <a:avLst/>
          </a:prstGeom>
          <a:noFill/>
        </p:spPr>
        <p:txBody>
          <a:bodyPr wrap="square" rtlCol="0">
            <a:spAutoFit/>
          </a:bodyPr>
          <a:lstStyle/>
          <a:p>
            <a:r>
              <a:rPr lang="zh-CN" altLang="en-US" sz="3600">
                <a:latin typeface="方正清刻本悦宋简体" panose="02000000000000000000" pitchFamily="2" charset="-122"/>
                <a:ea typeface="方正清刻本悦宋简体" panose="02000000000000000000" pitchFamily="2" charset="-122"/>
              </a:rPr>
              <a:t>明日预告</a:t>
            </a: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8773" y="1229162"/>
            <a:ext cx="10515600" cy="3461385"/>
          </a:xfrm>
        </p:spPr>
        <p:txBody>
          <a:bodyPr>
            <a:normAutofit/>
          </a:bodyPr>
          <a:lstStyle/>
          <a:p>
            <a:pPr algn="ctr">
              <a:lnSpc>
                <a:spcPct val="200000"/>
              </a:lnSpc>
            </a:pPr>
            <a:r>
              <a:rPr lang="en-US" altLang="zh-CN" dirty="0">
                <a:solidFill>
                  <a:schemeClr val="bg1"/>
                </a:solidFill>
              </a:rPr>
              <a:t> </a:t>
            </a:r>
            <a:r>
              <a:rPr lang="zh-CN" altLang="en-US" dirty="0">
                <a:solidFill>
                  <a:schemeClr val="bg1"/>
                </a:solidFill>
              </a:rPr>
              <a:t>尚德机构小佳老师</a:t>
            </a:r>
            <a:br>
              <a:rPr lang="zh-CN" altLang="en-US" dirty="0">
                <a:solidFill>
                  <a:schemeClr val="bg1"/>
                </a:solidFill>
              </a:rPr>
            </a:br>
            <a:r>
              <a:rPr lang="zh-CN" altLang="en-US" dirty="0">
                <a:solidFill>
                  <a:schemeClr val="bg1"/>
                </a:solidFill>
              </a:rPr>
              <a:t>带你走进中国革命的前世今生。</a:t>
            </a:r>
          </a:p>
        </p:txBody>
      </p:sp>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980940" y="2483485"/>
            <a:ext cx="6753860" cy="1325880"/>
          </a:xfrm>
        </p:spPr>
        <p:txBody>
          <a:bodyPr>
            <a:noAutofit/>
          </a:bodyPr>
          <a:lstStyle/>
          <a:p>
            <a:r>
              <a:rPr lang="zh-CN" altLang="en-US" sz="7200">
                <a:solidFill>
                  <a:schemeClr val="bg1"/>
                </a:solidFill>
              </a:rPr>
              <a:t>学习是一种信仰</a:t>
            </a:r>
          </a:p>
        </p:txBody>
      </p:sp>
      <p:pic>
        <p:nvPicPr>
          <p:cNvPr id="11" name="白色PNG.png" descr="白色PN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2880" y="1400175"/>
            <a:ext cx="5135245" cy="320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274570"/>
            <a:ext cx="10515600" cy="1325563"/>
          </a:xfrm>
        </p:spPr>
        <p:txBody>
          <a:bodyPr>
            <a:noAutofit/>
          </a:bodyPr>
          <a:lstStyle/>
          <a:p>
            <a:pPr algn="ctr"/>
            <a:br>
              <a:rPr lang="zh-CN" altLang="en-US" sz="4800">
                <a:solidFill>
                  <a:schemeClr val="bg1"/>
                </a:solidFill>
              </a:rPr>
            </a:br>
            <a:r>
              <a:rPr lang="zh-CN" altLang="en-US" sz="4800">
                <a:solidFill>
                  <a:schemeClr val="bg1"/>
                </a:solidFill>
              </a:rPr>
              <a:t>两个党派，三位革命大佬的爱恨纠葛</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3200" dirty="0">
                <a:solidFill>
                  <a:schemeClr val="tx1"/>
                </a:solidFill>
                <a:latin typeface="FZQiTi-S14S" panose="03000509000000000000" pitchFamily="66" charset="-122"/>
                <a:ea typeface="FZQiTi-S14S" panose="03000509000000000000" pitchFamily="66" charset="-122"/>
                <a:cs typeface="方正清刻本悦宋简体" panose="02000000000000000000" pitchFamily="2" charset="-122"/>
                <a:sym typeface="+mn-ea"/>
              </a:rPr>
              <a:t>近代中国的</a:t>
            </a:r>
            <a:r>
              <a:rPr lang="en-US" altLang="zh-CN" sz="3200" dirty="0">
                <a:solidFill>
                  <a:schemeClr val="tx1"/>
                </a:solidFill>
                <a:latin typeface="FZQiTi-S14S" panose="03000509000000000000" pitchFamily="66" charset="-122"/>
                <a:ea typeface="FZQiTi-S14S" panose="03000509000000000000" pitchFamily="66" charset="-122"/>
                <a:cs typeface="方正清刻本悦宋简体" panose="02000000000000000000" pitchFamily="2" charset="-122"/>
                <a:sym typeface="+mn-ea"/>
              </a:rPr>
              <a:t>3</a:t>
            </a:r>
            <a:r>
              <a:rPr lang="zh-CN" altLang="en-US" sz="3200" dirty="0">
                <a:solidFill>
                  <a:schemeClr val="tx1"/>
                </a:solidFill>
                <a:latin typeface="FZQiTi-S14S" panose="03000509000000000000" pitchFamily="66" charset="-122"/>
                <a:ea typeface="FZQiTi-S14S" panose="03000509000000000000" pitchFamily="66" charset="-122"/>
                <a:cs typeface="方正清刻本悦宋简体" panose="02000000000000000000" pitchFamily="2" charset="-122"/>
                <a:sym typeface="+mn-ea"/>
              </a:rPr>
              <a:t>位大佬</a:t>
            </a:r>
            <a:endParaRPr lang="zh-CN" altLang="en-US" sz="3200" dirty="0">
              <a:solidFill>
                <a:srgbClr val="000000"/>
              </a:solidFill>
              <a:latin typeface="FZQiTi-S14S" panose="03000509000000000000" pitchFamily="66" charset="-122"/>
              <a:ea typeface="FZQiTi-S14S" panose="03000509000000000000" pitchFamily="66" charset="-122"/>
              <a:cs typeface="方正清刻本悦宋简体" panose="02000000000000000000" pitchFamily="2" charset="-122"/>
              <a:sym typeface="+mn-ea"/>
            </a:endParaRP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FZQiTi-S14S" panose="03000509000000000000" pitchFamily="66" charset="-122"/>
              <a:ea typeface="FZQiTi-S14S" panose="03000509000000000000" pitchFamily="66" charset="-122"/>
            </a:endParaRPr>
          </a:p>
        </p:txBody>
      </p:sp>
      <p:sp>
        <p:nvSpPr>
          <p:cNvPr id="5" name="圆角矩形 4"/>
          <p:cNvSpPr/>
          <p:nvPr/>
        </p:nvSpPr>
        <p:spPr>
          <a:xfrm>
            <a:off x="5945505" y="3451225"/>
            <a:ext cx="3988203"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00000"/>
                </a:solidFill>
                <a:effectLst/>
                <a:uLnTx/>
                <a:uFillTx/>
                <a:latin typeface="FZQiTi-S14S" panose="03000509000000000000" pitchFamily="66" charset="-122"/>
                <a:ea typeface="FZQiTi-S14S" panose="03000509000000000000" pitchFamily="66" charset="-122"/>
              </a:rPr>
              <a:t>第一次</a:t>
            </a:r>
            <a:r>
              <a:rPr kumimoji="0" lang="en-US" altLang="en-US" sz="2800" b="0" i="0" u="none" strike="noStrike" kern="1200" cap="none" spc="0" normalizeH="0" baseline="0" noProof="0" dirty="0">
                <a:ln>
                  <a:noFill/>
                </a:ln>
                <a:solidFill>
                  <a:srgbClr val="000000"/>
                </a:solidFill>
                <a:effectLst/>
                <a:uLnTx/>
                <a:uFillTx/>
                <a:latin typeface="FZQiTi-S14S" panose="03000509000000000000" pitchFamily="66" charset="-122"/>
                <a:ea typeface="FZQiTi-S14S" panose="03000509000000000000" pitchFamily="66" charset="-122"/>
              </a:rPr>
              <a:t>国共合作</a:t>
            </a:r>
            <a:endParaRPr kumimoji="0" lang="zh-CN" altLang="en-US" sz="2800" b="0" i="0" u="none" strike="noStrike" kern="1200" cap="none" spc="0" normalizeH="0" baseline="0" noProof="0" dirty="0">
              <a:ln>
                <a:noFill/>
              </a:ln>
              <a:solidFill>
                <a:srgbClr val="000000"/>
              </a:solidFill>
              <a:effectLst/>
              <a:uLnTx/>
              <a:uFillTx/>
              <a:latin typeface="FZQiTi-S14S" panose="03000509000000000000" pitchFamily="66" charset="-122"/>
              <a:ea typeface="FZQiTi-S14S" panose="03000509000000000000" pitchFamily="66" charset="-122"/>
            </a:endParaRPr>
          </a:p>
        </p:txBody>
      </p:sp>
      <p:sp>
        <p:nvSpPr>
          <p:cNvPr id="6" name="圆角矩形 5"/>
          <p:cNvSpPr/>
          <p:nvPr/>
        </p:nvSpPr>
        <p:spPr>
          <a:xfrm>
            <a:off x="6111759" y="5272203"/>
            <a:ext cx="3821949" cy="615979"/>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800" dirty="0">
                <a:solidFill>
                  <a:srgbClr val="000000"/>
                </a:solidFill>
                <a:latin typeface="FZQiTi-S14S" panose="03000509000000000000" pitchFamily="66" charset="-122"/>
                <a:ea typeface="FZQiTi-S14S" panose="03000509000000000000" pitchFamily="66" charset="-122"/>
              </a:rPr>
              <a:t>第</a:t>
            </a:r>
            <a:r>
              <a:rPr lang="en-US" altLang="en-US" sz="2800" dirty="0">
                <a:solidFill>
                  <a:srgbClr val="000000"/>
                </a:solidFill>
                <a:latin typeface="FZQiTi-S14S" panose="03000509000000000000" pitchFamily="66" charset="-122"/>
                <a:ea typeface="FZQiTi-S14S" panose="03000509000000000000" pitchFamily="66" charset="-122"/>
              </a:rPr>
              <a:t>二</a:t>
            </a:r>
            <a:r>
              <a:rPr lang="zh-CN" altLang="en-US" sz="2800" dirty="0">
                <a:solidFill>
                  <a:srgbClr val="000000"/>
                </a:solidFill>
                <a:latin typeface="FZQiTi-S14S" panose="03000509000000000000" pitchFamily="66" charset="-122"/>
                <a:ea typeface="FZQiTi-S14S" panose="03000509000000000000" pitchFamily="66" charset="-122"/>
              </a:rPr>
              <a:t>次</a:t>
            </a:r>
            <a:r>
              <a:rPr lang="en-US" altLang="en-US" sz="2800" dirty="0">
                <a:solidFill>
                  <a:srgbClr val="000000"/>
                </a:solidFill>
                <a:latin typeface="FZQiTi-S14S" panose="03000509000000000000" pitchFamily="66" charset="-122"/>
                <a:ea typeface="FZQiTi-S14S" panose="03000509000000000000" pitchFamily="66" charset="-122"/>
              </a:rPr>
              <a:t>国共合作</a:t>
            </a:r>
            <a:endParaRPr lang="zh-CN" altLang="en-US" sz="2800" dirty="0">
              <a:solidFill>
                <a:srgbClr val="000000"/>
              </a:solidFill>
              <a:latin typeface="FZQiTi-S14S" panose="03000509000000000000" pitchFamily="66" charset="-122"/>
              <a:ea typeface="FZQiTi-S14S" panose="03000509000000000000" pitchFamily="66" charset="-122"/>
            </a:endParaRP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000000"/>
                </a:solidFill>
                <a:effectLst/>
                <a:uLnTx/>
                <a:uFillTx/>
                <a:latin typeface="方正启体简体" panose="03000509000000000000" charset="-122"/>
                <a:ea typeface="方正启体简体" panose="03000509000000000000" charset="-122"/>
                <a:cs typeface="+mn-cs"/>
              </a:rPr>
              <a:t>今日概况</a:t>
            </a:r>
          </a:p>
        </p:txBody>
      </p:sp>
      <p:sp>
        <p:nvSpPr>
          <p:cNvPr id="9" name="圆角矩形 8"/>
          <p:cNvSpPr/>
          <p:nvPr/>
        </p:nvSpPr>
        <p:spPr>
          <a:xfrm>
            <a:off x="5945505" y="1663988"/>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800" b="0" i="0" u="none" strike="noStrike" kern="1200" cap="none" spc="0" normalizeH="0" baseline="0" noProof="0" dirty="0">
                <a:ln>
                  <a:noFill/>
                </a:ln>
                <a:solidFill>
                  <a:srgbClr val="000000"/>
                </a:solidFill>
                <a:effectLst/>
                <a:uLnTx/>
                <a:uFillTx/>
                <a:latin typeface="FZQiTi-S14S" panose="03000509000000000000" pitchFamily="66" charset="-122"/>
                <a:ea typeface="FZQiTi-S14S" panose="03000509000000000000" pitchFamily="66" charset="-122"/>
              </a:rPr>
              <a:t>中国共产党的成立</a:t>
            </a:r>
            <a:endParaRPr kumimoji="0" lang="zh-CN" altLang="en-US" sz="2800" b="0" i="0" u="none" strike="noStrike" kern="1200" cap="none" spc="0" normalizeH="0" baseline="0" noProof="0" dirty="0">
              <a:ln>
                <a:noFill/>
              </a:ln>
              <a:solidFill>
                <a:srgbClr val="000000"/>
              </a:solidFill>
              <a:effectLst/>
              <a:uLnTx/>
              <a:uFillTx/>
              <a:latin typeface="FZQiTi-S14S" panose="03000509000000000000" pitchFamily="66" charset="-122"/>
              <a:ea typeface="FZQiTi-S14S" panose="03000509000000000000" pitchFamily="66" charset="-122"/>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3200" dirty="0">
                <a:solidFill>
                  <a:schemeClr val="tx1"/>
                </a:solidFill>
                <a:latin typeface="FZQiTi-S14S" panose="03000509000000000000" pitchFamily="66" charset="-122"/>
                <a:ea typeface="FZQiTi-S14S" panose="03000509000000000000" pitchFamily="66" charset="-122"/>
                <a:cs typeface="方正清刻本悦宋简体" panose="02000000000000000000" pitchFamily="2" charset="-122"/>
                <a:sym typeface="+mn-ea"/>
              </a:rPr>
              <a:t>近代中国的</a:t>
            </a:r>
            <a:r>
              <a:rPr lang="en-US" altLang="zh-CN" sz="3200" dirty="0">
                <a:solidFill>
                  <a:schemeClr val="tx1"/>
                </a:solidFill>
                <a:latin typeface="FZQiTi-S14S" panose="03000509000000000000" pitchFamily="66" charset="-122"/>
                <a:ea typeface="FZQiTi-S14S" panose="03000509000000000000" pitchFamily="66" charset="-122"/>
                <a:cs typeface="方正清刻本悦宋简体" panose="02000000000000000000" pitchFamily="2" charset="-122"/>
                <a:sym typeface="+mn-ea"/>
              </a:rPr>
              <a:t>3</a:t>
            </a:r>
            <a:r>
              <a:rPr lang="zh-CN" altLang="en-US" sz="3200" dirty="0">
                <a:solidFill>
                  <a:schemeClr val="tx1"/>
                </a:solidFill>
                <a:latin typeface="FZQiTi-S14S" panose="03000509000000000000" pitchFamily="66" charset="-122"/>
                <a:ea typeface="FZQiTi-S14S" panose="03000509000000000000" pitchFamily="66" charset="-122"/>
                <a:cs typeface="方正清刻本悦宋简体" panose="02000000000000000000" pitchFamily="2" charset="-122"/>
                <a:sym typeface="+mn-ea"/>
              </a:rPr>
              <a:t>位大佬</a:t>
            </a:r>
            <a:endParaRPr lang="zh-CN" altLang="en-US" sz="3200" dirty="0">
              <a:solidFill>
                <a:srgbClr val="000000"/>
              </a:solidFill>
              <a:latin typeface="FZQiTi-S14S" panose="03000509000000000000" pitchFamily="66" charset="-122"/>
              <a:ea typeface="FZQiTi-S14S" panose="03000509000000000000" pitchFamily="66" charset="-122"/>
              <a:cs typeface="方正清刻本悦宋简体" panose="02000000000000000000" pitchFamily="2" charset="-122"/>
              <a:sym typeface="+mn-ea"/>
            </a:endParaRP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FZQiTi-S14S" panose="03000509000000000000" pitchFamily="66" charset="-122"/>
              <a:ea typeface="FZQiTi-S14S" panose="03000509000000000000" pitchFamily="66" charset="-122"/>
            </a:endParaRPr>
          </a:p>
        </p:txBody>
      </p:sp>
      <p:sp>
        <p:nvSpPr>
          <p:cNvPr id="5" name="圆角矩形 4"/>
          <p:cNvSpPr/>
          <p:nvPr/>
        </p:nvSpPr>
        <p:spPr>
          <a:xfrm>
            <a:off x="5945505" y="3451225"/>
            <a:ext cx="3988203"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lumMod val="65000"/>
                  </a:schemeClr>
                </a:solidFill>
                <a:effectLst/>
                <a:uLnTx/>
                <a:uFillTx/>
                <a:latin typeface="FZQiTi-S14S" panose="03000509000000000000" pitchFamily="66" charset="-122"/>
                <a:ea typeface="FZQiTi-S14S" panose="03000509000000000000" pitchFamily="66" charset="-122"/>
              </a:rPr>
              <a:t>第一次</a:t>
            </a:r>
            <a:r>
              <a:rPr kumimoji="0" lang="en-US" altLang="en-US" sz="2800" b="0" i="0" u="none" strike="noStrike" kern="1200" cap="none" spc="0" normalizeH="0" baseline="0" noProof="0" dirty="0">
                <a:ln>
                  <a:noFill/>
                </a:ln>
                <a:solidFill>
                  <a:schemeClr val="bg1">
                    <a:lumMod val="65000"/>
                  </a:schemeClr>
                </a:solidFill>
                <a:effectLst/>
                <a:uLnTx/>
                <a:uFillTx/>
                <a:latin typeface="FZQiTi-S14S" panose="03000509000000000000" pitchFamily="66" charset="-122"/>
                <a:ea typeface="FZQiTi-S14S" panose="03000509000000000000" pitchFamily="66" charset="-122"/>
              </a:rPr>
              <a:t>国共合作</a:t>
            </a:r>
            <a:endParaRPr kumimoji="0" lang="zh-CN" altLang="en-US" sz="2800" b="0" i="0" u="none" strike="noStrike" kern="1200" cap="none" spc="0" normalizeH="0" baseline="0" noProof="0" dirty="0">
              <a:ln>
                <a:noFill/>
              </a:ln>
              <a:solidFill>
                <a:schemeClr val="bg1">
                  <a:lumMod val="65000"/>
                </a:schemeClr>
              </a:solidFill>
              <a:effectLst/>
              <a:uLnTx/>
              <a:uFillTx/>
              <a:latin typeface="FZQiTi-S14S" panose="03000509000000000000" pitchFamily="66" charset="-122"/>
              <a:ea typeface="FZQiTi-S14S" panose="03000509000000000000" pitchFamily="66" charset="-122"/>
            </a:endParaRPr>
          </a:p>
        </p:txBody>
      </p:sp>
      <p:sp>
        <p:nvSpPr>
          <p:cNvPr id="6" name="圆角矩形 5"/>
          <p:cNvSpPr/>
          <p:nvPr/>
        </p:nvSpPr>
        <p:spPr>
          <a:xfrm>
            <a:off x="5982451" y="5209320"/>
            <a:ext cx="3821949" cy="615979"/>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800" dirty="0">
                <a:solidFill>
                  <a:schemeClr val="bg1">
                    <a:lumMod val="65000"/>
                  </a:schemeClr>
                </a:solidFill>
                <a:latin typeface="FZQiTi-S14S" panose="03000509000000000000" pitchFamily="66" charset="-122"/>
                <a:ea typeface="FZQiTi-S14S" panose="03000509000000000000" pitchFamily="66" charset="-122"/>
              </a:rPr>
              <a:t>第</a:t>
            </a:r>
            <a:r>
              <a:rPr lang="en-US" altLang="en-US" sz="2800" dirty="0">
                <a:solidFill>
                  <a:schemeClr val="bg1">
                    <a:lumMod val="65000"/>
                  </a:schemeClr>
                </a:solidFill>
                <a:latin typeface="FZQiTi-S14S" panose="03000509000000000000" pitchFamily="66" charset="-122"/>
                <a:ea typeface="FZQiTi-S14S" panose="03000509000000000000" pitchFamily="66" charset="-122"/>
              </a:rPr>
              <a:t>二</a:t>
            </a:r>
            <a:r>
              <a:rPr lang="zh-CN" altLang="en-US" sz="2800" dirty="0">
                <a:solidFill>
                  <a:schemeClr val="bg1">
                    <a:lumMod val="65000"/>
                  </a:schemeClr>
                </a:solidFill>
                <a:latin typeface="FZQiTi-S14S" panose="03000509000000000000" pitchFamily="66" charset="-122"/>
                <a:ea typeface="FZQiTi-S14S" panose="03000509000000000000" pitchFamily="66" charset="-122"/>
              </a:rPr>
              <a:t>次</a:t>
            </a:r>
            <a:r>
              <a:rPr lang="en-US" altLang="en-US" sz="2800" dirty="0">
                <a:solidFill>
                  <a:schemeClr val="bg1">
                    <a:lumMod val="65000"/>
                  </a:schemeClr>
                </a:solidFill>
                <a:latin typeface="FZQiTi-S14S" panose="03000509000000000000" pitchFamily="66" charset="-122"/>
                <a:ea typeface="FZQiTi-S14S" panose="03000509000000000000" pitchFamily="66" charset="-122"/>
              </a:rPr>
              <a:t>国共合作</a:t>
            </a:r>
            <a:endParaRPr lang="zh-CN" altLang="en-US" sz="2800" dirty="0">
              <a:solidFill>
                <a:schemeClr val="bg1">
                  <a:lumMod val="65000"/>
                </a:schemeClr>
              </a:solidFill>
              <a:latin typeface="FZQiTi-S14S" panose="03000509000000000000" pitchFamily="66" charset="-122"/>
              <a:ea typeface="FZQiTi-S14S" panose="03000509000000000000" pitchFamily="66" charset="-122"/>
            </a:endParaRP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000000"/>
                </a:solidFill>
                <a:effectLst/>
                <a:uLnTx/>
                <a:uFillTx/>
                <a:latin typeface="方正启体简体" panose="03000509000000000000" charset="-122"/>
                <a:ea typeface="方正启体简体" panose="03000509000000000000" charset="-122"/>
                <a:cs typeface="+mn-cs"/>
              </a:rPr>
              <a:t>今日概况</a:t>
            </a:r>
          </a:p>
        </p:txBody>
      </p:sp>
      <p:sp>
        <p:nvSpPr>
          <p:cNvPr id="9" name="圆角矩形 8"/>
          <p:cNvSpPr/>
          <p:nvPr/>
        </p:nvSpPr>
        <p:spPr>
          <a:xfrm>
            <a:off x="5945505" y="1663988"/>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800" b="0" i="0" u="none" strike="noStrike" kern="1200" cap="none" spc="0" normalizeH="0" baseline="0" noProof="0" dirty="0">
                <a:ln>
                  <a:noFill/>
                </a:ln>
                <a:solidFill>
                  <a:srgbClr val="000000"/>
                </a:solidFill>
                <a:effectLst/>
                <a:uLnTx/>
                <a:uFillTx/>
                <a:latin typeface="FZQiTi-S14S" panose="03000509000000000000" pitchFamily="66" charset="-122"/>
                <a:ea typeface="FZQiTi-S14S" panose="03000509000000000000" pitchFamily="66" charset="-122"/>
              </a:rPr>
              <a:t>中国共产党的成立</a:t>
            </a:r>
            <a:endParaRPr kumimoji="0" lang="zh-CN" altLang="en-US" sz="2800" b="0" i="0" u="none" strike="noStrike" kern="1200" cap="none" spc="0" normalizeH="0" baseline="0" noProof="0" dirty="0">
              <a:ln>
                <a:noFill/>
              </a:ln>
              <a:solidFill>
                <a:srgbClr val="000000"/>
              </a:solidFill>
              <a:effectLst/>
              <a:uLnTx/>
              <a:uFillTx/>
              <a:latin typeface="FZQiTi-S14S" panose="03000509000000000000" pitchFamily="66" charset="-122"/>
              <a:ea typeface="FZQiTi-S14S" panose="03000509000000000000" pitchFamily="66" charset="-122"/>
            </a:endParaRPr>
          </a:p>
        </p:txBody>
      </p:sp>
      <p:grpSp>
        <p:nvGrpSpPr>
          <p:cNvPr id="10" name="组合 9"/>
          <p:cNvGrpSpPr/>
          <p:nvPr/>
        </p:nvGrpSpPr>
        <p:grpSpPr>
          <a:xfrm>
            <a:off x="4005580" y="234950"/>
            <a:ext cx="5616403" cy="508000"/>
            <a:chOff x="2437" y="2382"/>
            <a:chExt cx="12135" cy="1032"/>
          </a:xfrm>
        </p:grpSpPr>
        <p:sp>
          <p:nvSpPr>
            <p:cNvPr id="11" name="矩形 10"/>
            <p:cNvSpPr/>
            <p:nvPr/>
          </p:nvSpPr>
          <p:spPr>
            <a:xfrm>
              <a:off x="2437" y="2382"/>
              <a:ext cx="589"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345940" y="304800"/>
            <a:ext cx="779780" cy="368300"/>
          </a:xfrm>
          <a:prstGeom prst="rect">
            <a:avLst/>
          </a:prstGeom>
          <a:noFill/>
        </p:spPr>
        <p:txBody>
          <a:bodyPr wrap="square" rtlCol="0">
            <a:spAutoFit/>
          </a:bodyPr>
          <a:lstStyle/>
          <a:p>
            <a:r>
              <a:rPr lang="en-US" altLang="zh-CN"/>
              <a:t>1%</a:t>
            </a: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44115"/>
            <a:ext cx="10515600" cy="1325563"/>
          </a:xfrm>
        </p:spPr>
        <p:txBody>
          <a:bodyPr/>
          <a:lstStyle/>
          <a:p>
            <a:pPr algn="ctr"/>
            <a:r>
              <a:rPr lang="zh-CN" altLang="en-US" sz="7200"/>
              <a:t>国民党 </a:t>
            </a:r>
            <a:r>
              <a:rPr lang="en-US" altLang="zh-CN" sz="7200"/>
              <a:t>&amp; </a:t>
            </a:r>
            <a:r>
              <a:rPr lang="zh-CN" altLang="en-US" sz="7200"/>
              <a:t>共产党</a:t>
            </a:r>
          </a:p>
        </p:txBody>
      </p:sp>
      <p:sp>
        <p:nvSpPr>
          <p:cNvPr id="220"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noProof="0" dirty="0">
                <a:ln>
                  <a:noFill/>
                </a:ln>
                <a:solidFill>
                  <a:srgbClr val="000000"/>
                </a:solidFill>
                <a:effectLst/>
                <a:uLnTx/>
                <a:uFillTx/>
                <a:latin typeface="方正启体简体" panose="03000509000000000000" charset="-122"/>
                <a:ea typeface="方正启体简体" panose="03000509000000000000" charset="-122"/>
                <a:sym typeface="+mn-ea"/>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05410"/>
            <a:ext cx="5616403" cy="508000"/>
            <a:chOff x="2437" y="2382"/>
            <a:chExt cx="12135" cy="1032"/>
          </a:xfrm>
        </p:grpSpPr>
        <p:sp>
          <p:nvSpPr>
            <p:cNvPr id="11" name="矩形 10"/>
            <p:cNvSpPr/>
            <p:nvPr/>
          </p:nvSpPr>
          <p:spPr>
            <a:xfrm>
              <a:off x="2437" y="2382"/>
              <a:ext cx="589"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345940" y="175260"/>
            <a:ext cx="779780" cy="368300"/>
          </a:xfrm>
          <a:prstGeom prst="rect">
            <a:avLst/>
          </a:prstGeom>
          <a:noFill/>
        </p:spPr>
        <p:txBody>
          <a:bodyPr wrap="square" rtlCol="0">
            <a:spAutoFit/>
          </a:bodyPr>
          <a:lstStyle/>
          <a:p>
            <a:r>
              <a:rPr lang="en-US" altLang="zh-CN"/>
              <a:t>2%</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0015" y="2571115"/>
            <a:ext cx="10515600" cy="1325563"/>
          </a:xfrm>
        </p:spPr>
        <p:txBody>
          <a:bodyPr/>
          <a:lstStyle/>
          <a:p>
            <a:r>
              <a:rPr lang="zh-CN" altLang="en-US"/>
              <a:t>首先我们要弄明白他们是怎么来的。</a:t>
            </a:r>
          </a:p>
        </p:txBody>
      </p:sp>
      <p:sp>
        <p:nvSpPr>
          <p:cNvPr id="220"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05410"/>
            <a:ext cx="5616403" cy="508000"/>
            <a:chOff x="2437" y="2382"/>
            <a:chExt cx="12135" cy="1032"/>
          </a:xfrm>
        </p:grpSpPr>
        <p:sp>
          <p:nvSpPr>
            <p:cNvPr id="11" name="矩形 10"/>
            <p:cNvSpPr/>
            <p:nvPr/>
          </p:nvSpPr>
          <p:spPr>
            <a:xfrm>
              <a:off x="2437" y="2382"/>
              <a:ext cx="589"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345940" y="175260"/>
            <a:ext cx="779780" cy="368300"/>
          </a:xfrm>
          <a:prstGeom prst="rect">
            <a:avLst/>
          </a:prstGeom>
          <a:noFill/>
        </p:spPr>
        <p:txBody>
          <a:bodyPr wrap="square" rtlCol="0">
            <a:spAutoFit/>
          </a:bodyPr>
          <a:lstStyle/>
          <a:p>
            <a:r>
              <a:rPr lang="en-US" altLang="zh-CN"/>
              <a:t>3%</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067" y="780985"/>
            <a:ext cx="9171305" cy="5253990"/>
          </a:xfrm>
        </p:spPr>
        <p:txBody>
          <a:bodyPr>
            <a:noAutofit/>
          </a:bodyPr>
          <a:lstStyle/>
          <a:p>
            <a:pPr>
              <a:lnSpc>
                <a:spcPct val="200000"/>
              </a:lnSpc>
            </a:pPr>
            <a:r>
              <a:rPr lang="zh-CN" altLang="en-US" sz="2800" dirty="0">
                <a:sym typeface="+mn-ea"/>
              </a:rPr>
              <a:t>姓名：中国国民党</a:t>
            </a:r>
            <a:br>
              <a:rPr lang="zh-CN" altLang="en-US" sz="2800" dirty="0">
                <a:sym typeface="+mn-ea"/>
              </a:rPr>
            </a:br>
            <a:r>
              <a:rPr lang="zh-CN" altLang="en-US" sz="2800" dirty="0">
                <a:sym typeface="+mn-ea"/>
              </a:rPr>
              <a:t>曾用名：中国民主同盟、中华革命党</a:t>
            </a:r>
            <a:br>
              <a:rPr lang="zh-CN" altLang="en-US" sz="2800" dirty="0">
                <a:sym typeface="+mn-ea"/>
              </a:rPr>
            </a:br>
            <a:r>
              <a:rPr lang="zh-CN" altLang="en-US" sz="2800" dirty="0">
                <a:sym typeface="+mn-ea"/>
              </a:rPr>
              <a:t>祖籍：广东香山</a:t>
            </a:r>
            <a:r>
              <a:rPr lang="en-US" altLang="zh-CN" sz="2800" dirty="0">
                <a:sym typeface="+mn-ea"/>
              </a:rPr>
              <a:t>“</a:t>
            </a:r>
            <a:r>
              <a:rPr lang="zh-CN" altLang="en-US" sz="2800" dirty="0">
                <a:sym typeface="+mn-ea"/>
              </a:rPr>
              <a:t>兴中会</a:t>
            </a:r>
            <a:r>
              <a:rPr lang="en-US" altLang="zh-CN" sz="2800" dirty="0">
                <a:sym typeface="+mn-ea"/>
              </a:rPr>
              <a:t>”</a:t>
            </a:r>
            <a:br>
              <a:rPr lang="zh-CN" altLang="en-US" sz="2800" dirty="0">
                <a:sym typeface="+mn-ea"/>
              </a:rPr>
            </a:br>
            <a:r>
              <a:rPr lang="zh-CN" altLang="en-US" sz="2800" dirty="0">
                <a:sym typeface="+mn-ea"/>
              </a:rPr>
              <a:t>出生年月：</a:t>
            </a:r>
            <a:r>
              <a:rPr lang="en-US" altLang="zh-CN" sz="2800" dirty="0">
                <a:sym typeface="+mn-ea"/>
              </a:rPr>
              <a:t>1894</a:t>
            </a:r>
            <a:r>
              <a:rPr lang="zh-CN" altLang="en-US" sz="2800" dirty="0">
                <a:sym typeface="+mn-ea"/>
              </a:rPr>
              <a:t>年</a:t>
            </a:r>
            <a:r>
              <a:rPr lang="en-US" altLang="zh-CN" sz="2800" dirty="0">
                <a:sym typeface="+mn-ea"/>
              </a:rPr>
              <a:t>11</a:t>
            </a:r>
            <a:r>
              <a:rPr lang="zh-CN" altLang="en-US" sz="2800" dirty="0">
                <a:sym typeface="+mn-ea"/>
              </a:rPr>
              <a:t>月</a:t>
            </a:r>
            <a:r>
              <a:rPr lang="en-US" altLang="zh-CN" sz="2800" dirty="0">
                <a:sym typeface="+mn-ea"/>
              </a:rPr>
              <a:t>24</a:t>
            </a:r>
            <a:r>
              <a:rPr lang="zh-CN" altLang="en-US" sz="2800" dirty="0">
                <a:sym typeface="+mn-ea"/>
              </a:rPr>
              <a:t>日</a:t>
            </a:r>
            <a:r>
              <a:rPr lang="en-US" altLang="zh-CN" sz="2800" dirty="0">
                <a:sym typeface="+mn-ea"/>
              </a:rPr>
              <a:t>&amp;1919</a:t>
            </a:r>
            <a:r>
              <a:rPr lang="zh-CN" altLang="en-US" sz="2800" dirty="0">
                <a:sym typeface="+mn-ea"/>
              </a:rPr>
              <a:t>年</a:t>
            </a:r>
            <a:r>
              <a:rPr lang="en-US" altLang="zh-CN" sz="2800" dirty="0">
                <a:sym typeface="+mn-ea"/>
              </a:rPr>
              <a:t>10</a:t>
            </a:r>
            <a:r>
              <a:rPr lang="zh-CN" altLang="en-US" sz="2800" dirty="0">
                <a:sym typeface="+mn-ea"/>
              </a:rPr>
              <a:t>月</a:t>
            </a:r>
            <a:r>
              <a:rPr lang="en-US" altLang="zh-CN" sz="2800" dirty="0">
                <a:sym typeface="+mn-ea"/>
              </a:rPr>
              <a:t>10</a:t>
            </a:r>
            <a:r>
              <a:rPr lang="zh-CN" altLang="en-US" sz="2800" dirty="0">
                <a:sym typeface="+mn-ea"/>
              </a:rPr>
              <a:t>日</a:t>
            </a:r>
            <a:br>
              <a:rPr lang="zh-CN" altLang="en-US" sz="2800" dirty="0">
                <a:sym typeface="+mn-ea"/>
              </a:rPr>
            </a:br>
            <a:r>
              <a:rPr lang="zh-CN" altLang="en-US" sz="2800" dirty="0">
                <a:sym typeface="+mn-ea"/>
              </a:rPr>
              <a:t>监护人：孙中山、蒋介石等</a:t>
            </a:r>
            <a:br>
              <a:rPr lang="zh-CN" altLang="en-US" sz="2800" dirty="0">
                <a:sym typeface="+mn-ea"/>
              </a:rPr>
            </a:br>
            <a:r>
              <a:rPr lang="zh-CN" altLang="en-US" sz="2800" dirty="0">
                <a:sym typeface="+mn-ea"/>
              </a:rPr>
              <a:t>现居住地：中国台湾</a:t>
            </a:r>
          </a:p>
        </p:txBody>
      </p:sp>
      <p:pic>
        <p:nvPicPr>
          <p:cNvPr id="4" name="内容占位符 3"/>
          <p:cNvPicPr>
            <a:picLocks noGrp="1" noChangeAspect="1"/>
          </p:cNvPicPr>
          <p:nvPr>
            <p:ph idx="1"/>
          </p:nvPr>
        </p:nvPicPr>
        <p:blipFill>
          <a:blip r:embed="rId3"/>
          <a:stretch>
            <a:fillRect/>
          </a:stretch>
        </p:blipFill>
        <p:spPr>
          <a:xfrm>
            <a:off x="8516642" y="2914584"/>
            <a:ext cx="2991485" cy="1995170"/>
          </a:xfrm>
          <a:prstGeom prst="rect">
            <a:avLst/>
          </a:prstGeom>
        </p:spPr>
      </p:pic>
      <p:sp>
        <p:nvSpPr>
          <p:cNvPr id="220"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27000"/>
            <a:ext cx="5616403" cy="508000"/>
            <a:chOff x="2437" y="2382"/>
            <a:chExt cx="12135" cy="1032"/>
          </a:xfrm>
        </p:grpSpPr>
        <p:sp>
          <p:nvSpPr>
            <p:cNvPr id="11" name="矩形 10"/>
            <p:cNvSpPr/>
            <p:nvPr/>
          </p:nvSpPr>
          <p:spPr>
            <a:xfrm>
              <a:off x="2437" y="2382"/>
              <a:ext cx="589"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345940" y="196850"/>
            <a:ext cx="779780" cy="368300"/>
          </a:xfrm>
          <a:prstGeom prst="rect">
            <a:avLst/>
          </a:prstGeom>
          <a:noFill/>
        </p:spPr>
        <p:txBody>
          <a:bodyPr wrap="square" rtlCol="0">
            <a:spAutoFit/>
          </a:bodyPr>
          <a:lstStyle/>
          <a:p>
            <a:r>
              <a:rPr lang="en-US" altLang="zh-CN"/>
              <a:t>4%</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060"/>
            <a:ext cx="10515600" cy="1325563"/>
          </a:xfrm>
        </p:spPr>
        <p:txBody>
          <a:bodyPr/>
          <a:lstStyle/>
          <a:p>
            <a:pPr algn="ctr"/>
            <a:r>
              <a:rPr lang="zh-CN" altLang="en-US" sz="5400"/>
              <a:t>那么共产党怎么来的呢？</a:t>
            </a:r>
          </a:p>
        </p:txBody>
      </p:sp>
      <p:sp>
        <p:nvSpPr>
          <p:cNvPr id="220"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27000"/>
            <a:ext cx="5616403" cy="508000"/>
            <a:chOff x="2437" y="2382"/>
            <a:chExt cx="12135" cy="1032"/>
          </a:xfrm>
        </p:grpSpPr>
        <p:sp>
          <p:nvSpPr>
            <p:cNvPr id="11" name="矩形 10"/>
            <p:cNvSpPr/>
            <p:nvPr/>
          </p:nvSpPr>
          <p:spPr>
            <a:xfrm>
              <a:off x="2437" y="2382"/>
              <a:ext cx="589"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537710" y="196850"/>
            <a:ext cx="779780" cy="368300"/>
          </a:xfrm>
          <a:prstGeom prst="rect">
            <a:avLst/>
          </a:prstGeom>
          <a:noFill/>
        </p:spPr>
        <p:txBody>
          <a:bodyPr wrap="square" rtlCol="0">
            <a:spAutoFit/>
          </a:bodyPr>
          <a:lstStyle/>
          <a:p>
            <a:r>
              <a:rPr lang="en-US" altLang="zh-CN"/>
              <a:t>5%</a:t>
            </a:r>
          </a:p>
        </p:txBody>
      </p:sp>
      <p:sp>
        <p:nvSpPr>
          <p:cNvPr id="3" name="矩形 2"/>
          <p:cNvSpPr/>
          <p:nvPr/>
        </p:nvSpPr>
        <p:spPr>
          <a:xfrm>
            <a:off x="4005580" y="127000"/>
            <a:ext cx="498464" cy="5080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70220" y="447675"/>
            <a:ext cx="2327275" cy="706755"/>
          </a:xfrm>
          <a:prstGeom prst="rect">
            <a:avLst/>
          </a:prstGeom>
          <a:noFill/>
        </p:spPr>
        <p:txBody>
          <a:bodyPr wrap="square" rtlCol="0">
            <a:spAutoFit/>
          </a:bodyPr>
          <a:lstStyle/>
          <a:p>
            <a:r>
              <a:rPr lang="zh-CN" altLang="en-US" sz="4000">
                <a:solidFill>
                  <a:schemeClr val="bg1"/>
                </a:solidFill>
                <a:latin typeface="方正清刻本悦宋简体" panose="02000000000000000000" charset="-122"/>
                <a:ea typeface="方正清刻本悦宋简体" panose="02000000000000000000" charset="-122"/>
              </a:rPr>
              <a:t>周扬</a:t>
            </a:r>
          </a:p>
        </p:txBody>
      </p:sp>
      <p:cxnSp>
        <p:nvCxnSpPr>
          <p:cNvPr id="5" name="直接连接符 4"/>
          <p:cNvCxnSpPr/>
          <p:nvPr/>
        </p:nvCxnSpPr>
        <p:spPr>
          <a:xfrm>
            <a:off x="5570220" y="1434465"/>
            <a:ext cx="4621530" cy="565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480050" y="1975485"/>
            <a:ext cx="6719570" cy="4246245"/>
          </a:xfrm>
          <a:prstGeom prst="rect">
            <a:avLst/>
          </a:prstGeom>
          <a:noFill/>
        </p:spPr>
        <p:txBody>
          <a:bodyPr wrap="square" rtlCol="0">
            <a:spAutoFit/>
          </a:bodyPr>
          <a:lstStyle/>
          <a:p>
            <a:pPr>
              <a:lnSpc>
                <a:spcPct val="150000"/>
              </a:lnSpc>
            </a:pPr>
            <a:r>
              <a:rPr lang="zh-CN" altLang="en-US" sz="2000">
                <a:solidFill>
                  <a:schemeClr val="bg1"/>
                </a:solidFill>
                <a:latin typeface="楷体" panose="02010609060101010101" charset="-122"/>
                <a:ea typeface="楷体" panose="02010609060101010101" charset="-122"/>
              </a:rPr>
              <a:t>尚德机构金牌讲师</a:t>
            </a:r>
          </a:p>
          <a:p>
            <a:pPr>
              <a:lnSpc>
                <a:spcPct val="150000"/>
              </a:lnSpc>
            </a:pPr>
            <a:r>
              <a:rPr lang="zh-CN" altLang="en-US" sz="2000">
                <a:solidFill>
                  <a:schemeClr val="bg1"/>
                </a:solidFill>
                <a:latin typeface="楷体" panose="02010609060101010101" charset="-122"/>
                <a:ea typeface="楷体" panose="02010609060101010101" charset="-122"/>
              </a:rPr>
              <a:t>哈尔滨师范大学</a:t>
            </a:r>
          </a:p>
          <a:p>
            <a:pPr>
              <a:lnSpc>
                <a:spcPct val="150000"/>
              </a:lnSpc>
            </a:pPr>
            <a:r>
              <a:rPr lang="zh-CN" altLang="en-US" sz="2000">
                <a:solidFill>
                  <a:schemeClr val="bg1"/>
                </a:solidFill>
                <a:latin typeface="楷体" panose="02010609060101010101" charset="-122"/>
                <a:ea typeface="楷体" panose="02010609060101010101" charset="-122"/>
              </a:rPr>
              <a:t>英语专业八级，普通话一级乙等</a:t>
            </a:r>
          </a:p>
          <a:p>
            <a:pPr>
              <a:lnSpc>
                <a:spcPct val="150000"/>
              </a:lnSpc>
            </a:pPr>
            <a:endParaRPr lang="zh-CN" altLang="en-US" sz="2000">
              <a:solidFill>
                <a:schemeClr val="bg1"/>
              </a:solidFill>
              <a:latin typeface="楷体" panose="02010609060101010101" charset="-122"/>
              <a:ea typeface="楷体" panose="02010609060101010101" charset="-122"/>
            </a:endParaRPr>
          </a:p>
          <a:p>
            <a:pPr>
              <a:lnSpc>
                <a:spcPct val="150000"/>
              </a:lnSpc>
            </a:pPr>
            <a:r>
              <a:rPr lang="en-US" altLang="zh-CN" sz="2000">
                <a:solidFill>
                  <a:schemeClr val="bg1"/>
                </a:solidFill>
                <a:latin typeface="楷体" panose="02010609060101010101" charset="-122"/>
                <a:ea typeface="楷体" panose="02010609060101010101" charset="-122"/>
              </a:rPr>
              <a:t>2000</a:t>
            </a:r>
            <a:r>
              <a:rPr lang="zh-CN" altLang="en-US" sz="2000">
                <a:solidFill>
                  <a:schemeClr val="bg1"/>
                </a:solidFill>
                <a:latin typeface="楷体" panose="02010609060101010101" charset="-122"/>
                <a:ea typeface="楷体" panose="02010609060101010101" charset="-122"/>
              </a:rPr>
              <a:t>人正课</a:t>
            </a:r>
            <a:r>
              <a:rPr lang="en-US" altLang="zh-CN" sz="2000">
                <a:solidFill>
                  <a:schemeClr val="bg1"/>
                </a:solidFill>
                <a:latin typeface="楷体" panose="02010609060101010101" charset="-122"/>
                <a:ea typeface="楷体" panose="02010609060101010101" charset="-122"/>
              </a:rPr>
              <a:t>0</a:t>
            </a:r>
            <a:r>
              <a:rPr lang="zh-CN" altLang="en-US" sz="2000">
                <a:solidFill>
                  <a:schemeClr val="bg1"/>
                </a:solidFill>
                <a:latin typeface="楷体" panose="02010609060101010101" charset="-122"/>
                <a:ea typeface="楷体" panose="02010609060101010101" charset="-122"/>
              </a:rPr>
              <a:t>差评讲师</a:t>
            </a:r>
          </a:p>
          <a:p>
            <a:pPr>
              <a:lnSpc>
                <a:spcPct val="150000"/>
              </a:lnSpc>
            </a:pPr>
            <a:r>
              <a:rPr lang="en-US" altLang="zh-CN" sz="2000">
                <a:solidFill>
                  <a:schemeClr val="bg1"/>
                </a:solidFill>
                <a:latin typeface="楷体" panose="02010609060101010101" charset="-122"/>
                <a:ea typeface="楷体" panose="02010609060101010101" charset="-122"/>
              </a:rPr>
              <a:t>5</a:t>
            </a:r>
            <a:r>
              <a:rPr lang="zh-CN" altLang="en-US" sz="2000">
                <a:solidFill>
                  <a:schemeClr val="bg1"/>
                </a:solidFill>
                <a:latin typeface="楷体" panose="02010609060101010101" charset="-122"/>
                <a:ea typeface="楷体" panose="02010609060101010101" charset="-122"/>
              </a:rPr>
              <a:t>年教学经验，学生年龄跨度从</a:t>
            </a:r>
            <a:r>
              <a:rPr lang="en-US" altLang="zh-CN" sz="2000">
                <a:solidFill>
                  <a:schemeClr val="bg1"/>
                </a:solidFill>
                <a:latin typeface="楷体" panose="02010609060101010101" charset="-122"/>
                <a:ea typeface="楷体" panose="02010609060101010101" charset="-122"/>
              </a:rPr>
              <a:t>3</a:t>
            </a:r>
            <a:r>
              <a:rPr lang="zh-CN" altLang="en-US" sz="2000">
                <a:solidFill>
                  <a:schemeClr val="bg1"/>
                </a:solidFill>
                <a:latin typeface="楷体" panose="02010609060101010101" charset="-122"/>
                <a:ea typeface="楷体" panose="02010609060101010101" charset="-122"/>
              </a:rPr>
              <a:t>岁到</a:t>
            </a:r>
            <a:r>
              <a:rPr lang="en-US" altLang="zh-CN" sz="2000">
                <a:solidFill>
                  <a:schemeClr val="bg1"/>
                </a:solidFill>
                <a:latin typeface="楷体" panose="02010609060101010101" charset="-122"/>
                <a:ea typeface="楷体" panose="02010609060101010101" charset="-122"/>
              </a:rPr>
              <a:t>63</a:t>
            </a:r>
            <a:r>
              <a:rPr lang="zh-CN" altLang="en-US" sz="2000">
                <a:solidFill>
                  <a:schemeClr val="bg1"/>
                </a:solidFill>
                <a:latin typeface="楷体" panose="02010609060101010101" charset="-122"/>
                <a:ea typeface="楷体" panose="02010609060101010101" charset="-122"/>
              </a:rPr>
              <a:t>岁，授课时长</a:t>
            </a:r>
            <a:r>
              <a:rPr lang="en-US" altLang="zh-CN" sz="2000">
                <a:solidFill>
                  <a:schemeClr val="bg1"/>
                </a:solidFill>
                <a:latin typeface="楷体" panose="02010609060101010101" charset="-122"/>
                <a:ea typeface="楷体" panose="02010609060101010101" charset="-122"/>
              </a:rPr>
              <a:t>2500+</a:t>
            </a:r>
          </a:p>
          <a:p>
            <a:pPr>
              <a:lnSpc>
                <a:spcPct val="150000"/>
              </a:lnSpc>
            </a:pPr>
            <a:r>
              <a:rPr lang="zh-CN" altLang="en-US" sz="2000">
                <a:solidFill>
                  <a:schemeClr val="bg1"/>
                </a:solidFill>
                <a:latin typeface="楷体" panose="02010609060101010101" charset="-122"/>
                <a:ea typeface="楷体" panose="02010609060101010101" charset="-122"/>
              </a:rPr>
              <a:t>在尚德的授课时</a:t>
            </a:r>
            <a:r>
              <a:rPr lang="en-US" altLang="zh-CN" sz="2000">
                <a:solidFill>
                  <a:schemeClr val="bg1"/>
                </a:solidFill>
                <a:latin typeface="楷体" panose="02010609060101010101" charset="-122"/>
                <a:ea typeface="楷体" panose="02010609060101010101" charset="-122"/>
              </a:rPr>
              <a:t>500+</a:t>
            </a:r>
            <a:r>
              <a:rPr lang="zh-CN" altLang="en-US" sz="2000">
                <a:solidFill>
                  <a:schemeClr val="bg1"/>
                </a:solidFill>
                <a:latin typeface="楷体" panose="02010609060101010101" charset="-122"/>
                <a:ea typeface="楷体" panose="02010609060101010101" charset="-122"/>
              </a:rPr>
              <a:t>，常在频道学员量达到</a:t>
            </a:r>
            <a:r>
              <a:rPr lang="en-US" altLang="zh-CN" sz="2000">
                <a:solidFill>
                  <a:schemeClr val="bg1"/>
                </a:solidFill>
                <a:latin typeface="楷体" panose="02010609060101010101" charset="-122"/>
                <a:ea typeface="楷体" panose="02010609060101010101" charset="-122"/>
              </a:rPr>
              <a:t>50000</a:t>
            </a:r>
            <a:r>
              <a:rPr lang="zh-CN" altLang="en-US" sz="2000">
                <a:solidFill>
                  <a:schemeClr val="bg1"/>
                </a:solidFill>
                <a:latin typeface="楷体" panose="02010609060101010101" charset="-122"/>
                <a:ea typeface="楷体" panose="02010609060101010101" charset="-122"/>
              </a:rPr>
              <a:t>人</a:t>
            </a:r>
          </a:p>
          <a:p>
            <a:pPr>
              <a:lnSpc>
                <a:spcPct val="150000"/>
              </a:lnSpc>
            </a:pPr>
            <a:endParaRPr lang="zh-CN" altLang="en-US" sz="2000">
              <a:solidFill>
                <a:schemeClr val="bg1"/>
              </a:solidFill>
              <a:latin typeface="楷体" panose="02010609060101010101" charset="-122"/>
              <a:ea typeface="楷体" panose="02010609060101010101" charset="-122"/>
            </a:endParaRPr>
          </a:p>
          <a:p>
            <a:pPr>
              <a:lnSpc>
                <a:spcPct val="150000"/>
              </a:lnSpc>
            </a:pPr>
            <a:r>
              <a:rPr lang="zh-CN" altLang="en-US" sz="2000">
                <a:solidFill>
                  <a:schemeClr val="bg1"/>
                </a:solidFill>
                <a:latin typeface="楷体" panose="02010609060101010101" charset="-122"/>
                <a:ea typeface="楷体" panose="02010609060101010101" charset="-122"/>
              </a:rPr>
              <a:t>见证了面授课向直播课转型的美好时代</a:t>
            </a:r>
          </a:p>
        </p:txBody>
      </p:sp>
      <p:pic>
        <p:nvPicPr>
          <p:cNvPr id="7" name="图片 6"/>
          <p:cNvPicPr>
            <a:picLocks noChangeAspect="1"/>
          </p:cNvPicPr>
          <p:nvPr/>
        </p:nvPicPr>
        <p:blipFill>
          <a:blip r:embed="rId4"/>
          <a:srcRect l="28628" r="26152" b="-1156"/>
          <a:stretch>
            <a:fillRect/>
          </a:stretch>
        </p:blipFill>
        <p:spPr>
          <a:xfrm>
            <a:off x="451485" y="133985"/>
            <a:ext cx="4251325" cy="6793865"/>
          </a:xfrm>
          <a:prstGeom prst="rect">
            <a:avLst/>
          </a:prstGeom>
        </p:spPr>
      </p:pic>
      <p:pic>
        <p:nvPicPr>
          <p:cNvPr id="3" name="图片 2">
            <a:extLst>
              <a:ext uri="{FF2B5EF4-FFF2-40B4-BE49-F238E27FC236}">
                <a16:creationId xmlns:a16="http://schemas.microsoft.com/office/drawing/2014/main" id="{4D033847-FCB3-F04D-BB2B-0712CAD44F59}"/>
              </a:ext>
            </a:extLst>
          </p:cNvPr>
          <p:cNvPicPr>
            <a:picLocks noChangeAspect="1"/>
          </p:cNvPicPr>
          <p:nvPr/>
        </p:nvPicPr>
        <p:blipFill>
          <a:blip r:embed="rId5"/>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19349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19810" y="741045"/>
            <a:ext cx="5718810" cy="706755"/>
          </a:xfrm>
          <a:prstGeom prst="rect">
            <a:avLst/>
          </a:prstGeom>
          <a:noFill/>
        </p:spPr>
        <p:txBody>
          <a:bodyPr wrap="square" rtlCol="0">
            <a:spAutoFit/>
          </a:bodyPr>
          <a:lstStyle/>
          <a:p>
            <a:r>
              <a:rPr lang="zh-CN" altLang="en-US" sz="4000">
                <a:latin typeface="方正启体简体" panose="03000509000000000000" charset="-122"/>
                <a:ea typeface="方正启体简体" panose="03000509000000000000" charset="-122"/>
              </a:rPr>
              <a:t>新力量的崛起</a:t>
            </a:r>
          </a:p>
        </p:txBody>
      </p:sp>
      <p:sp>
        <p:nvSpPr>
          <p:cNvPr id="2"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sp>
        <p:nvSpPr>
          <p:cNvPr id="4" name="object 59"/>
          <p:cNvSpPr/>
          <p:nvPr/>
        </p:nvSpPr>
        <p:spPr>
          <a:xfrm>
            <a:off x="1019810" y="464732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sz="2400"/>
          </a:p>
        </p:txBody>
      </p:sp>
      <p:sp>
        <p:nvSpPr>
          <p:cNvPr id="7" name="object 61"/>
          <p:cNvSpPr txBox="1"/>
          <p:nvPr/>
        </p:nvSpPr>
        <p:spPr>
          <a:xfrm>
            <a:off x="1943735" y="4531360"/>
            <a:ext cx="2105660" cy="152781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1912</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清帝退位</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民国成立</a:t>
            </a:r>
          </a:p>
        </p:txBody>
      </p:sp>
      <p:grpSp>
        <p:nvGrpSpPr>
          <p:cNvPr id="8" name="组合 7"/>
          <p:cNvGrpSpPr/>
          <p:nvPr/>
        </p:nvGrpSpPr>
        <p:grpSpPr>
          <a:xfrm>
            <a:off x="3007360" y="3273425"/>
            <a:ext cx="87630" cy="1485265"/>
            <a:chOff x="9893" y="4384"/>
            <a:chExt cx="138" cy="3872"/>
          </a:xfrm>
        </p:grpSpPr>
        <p:sp>
          <p:nvSpPr>
            <p:cNvPr id="9"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11"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pic>
        <p:nvPicPr>
          <p:cNvPr id="19" name="内容占位符 20"/>
          <p:cNvPicPr>
            <a:picLocks noChangeAspect="1"/>
          </p:cNvPicPr>
          <p:nvPr/>
        </p:nvPicPr>
        <p:blipFill>
          <a:blip r:embed="rId4"/>
          <a:stretch>
            <a:fillRect/>
          </a:stretch>
        </p:blipFill>
        <p:spPr>
          <a:xfrm>
            <a:off x="2042795" y="2214245"/>
            <a:ext cx="1014730" cy="1325880"/>
          </a:xfrm>
          <a:prstGeom prst="rect">
            <a:avLst/>
          </a:prstGeom>
        </p:spPr>
      </p:pic>
      <p:sp>
        <p:nvSpPr>
          <p:cNvPr id="24" name="object 61"/>
          <p:cNvSpPr txBox="1"/>
          <p:nvPr/>
        </p:nvSpPr>
        <p:spPr>
          <a:xfrm>
            <a:off x="4369435" y="4531360"/>
            <a:ext cx="2105660" cy="1114425"/>
          </a:xfrm>
          <a:prstGeom prst="rect">
            <a:avLst/>
          </a:prstGeom>
        </p:spPr>
        <p:txBody>
          <a:bodyPr vert="horz" wrap="square" lIns="0" tIns="209550" rIns="0" bIns="0" rtlCol="0">
            <a:spAutoFit/>
          </a:bodyPr>
          <a:lstStyle/>
          <a:p>
            <a:pPr algn="ctr">
              <a:lnSpc>
                <a:spcPct val="100000"/>
              </a:lnSpc>
              <a:spcBef>
                <a:spcPts val="1300"/>
              </a:spcBef>
            </a:pPr>
            <a:r>
              <a:rPr lang="en-US" sz="2400" spc="-150" dirty="0">
                <a:latin typeface="黑体" panose="02010609060101010101" pitchFamily="49" charset="-122"/>
                <a:ea typeface="黑体" panose="02010609060101010101" pitchFamily="49" charset="-122"/>
                <a:cs typeface="黑体" panose="02010609060101010101" pitchFamily="49" charset="-122"/>
              </a:rPr>
              <a:t>1915</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年</a:t>
            </a:r>
          </a:p>
          <a:p>
            <a:pPr algn="ctr">
              <a:lnSpc>
                <a:spcPct val="100000"/>
              </a:lnSpc>
              <a:spcBef>
                <a:spcPts val="1300"/>
              </a:spcBef>
            </a:pPr>
            <a:r>
              <a:rPr lang="zh-CN" altLang="en-US" sz="2400" spc="-150" dirty="0">
                <a:latin typeface="黑体" panose="02010609060101010101" pitchFamily="49" charset="-122"/>
                <a:ea typeface="黑体" panose="02010609060101010101" pitchFamily="49" charset="-122"/>
                <a:cs typeface="黑体" panose="02010609060101010101" pitchFamily="49" charset="-122"/>
              </a:rPr>
              <a:t>新文化运动</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25" name="组合 24"/>
          <p:cNvGrpSpPr/>
          <p:nvPr/>
        </p:nvGrpSpPr>
        <p:grpSpPr>
          <a:xfrm>
            <a:off x="5341620" y="3273425"/>
            <a:ext cx="87630" cy="1485265"/>
            <a:chOff x="9893" y="4384"/>
            <a:chExt cx="138" cy="3872"/>
          </a:xfrm>
        </p:grpSpPr>
        <p:sp>
          <p:nvSpPr>
            <p:cNvPr id="26"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27"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pic>
        <p:nvPicPr>
          <p:cNvPr id="28" name="图片 27"/>
          <p:cNvPicPr>
            <a:picLocks noChangeAspect="1"/>
          </p:cNvPicPr>
          <p:nvPr/>
        </p:nvPicPr>
        <p:blipFill>
          <a:blip r:embed="rId5"/>
          <a:stretch>
            <a:fillRect/>
          </a:stretch>
        </p:blipFill>
        <p:spPr>
          <a:xfrm>
            <a:off x="3057525" y="2205355"/>
            <a:ext cx="1005840" cy="1334135"/>
          </a:xfrm>
          <a:prstGeom prst="rect">
            <a:avLst/>
          </a:prstGeom>
        </p:spPr>
      </p:pic>
      <p:pic>
        <p:nvPicPr>
          <p:cNvPr id="29" name="内容占位符 3"/>
          <p:cNvPicPr>
            <a:picLocks noChangeAspect="1"/>
          </p:cNvPicPr>
          <p:nvPr/>
        </p:nvPicPr>
        <p:blipFill>
          <a:blip r:embed="rId6"/>
          <a:stretch>
            <a:fillRect/>
          </a:stretch>
        </p:blipFill>
        <p:spPr>
          <a:xfrm>
            <a:off x="4286250" y="2205355"/>
            <a:ext cx="1099820" cy="1333500"/>
          </a:xfrm>
          <a:prstGeom prst="rect">
            <a:avLst/>
          </a:prstGeom>
        </p:spPr>
      </p:pic>
      <p:pic>
        <p:nvPicPr>
          <p:cNvPr id="30" name="图片 29"/>
          <p:cNvPicPr>
            <a:picLocks noChangeAspect="1"/>
          </p:cNvPicPr>
          <p:nvPr/>
        </p:nvPicPr>
        <p:blipFill>
          <a:blip r:embed="rId7"/>
          <a:srcRect b="6138"/>
          <a:stretch>
            <a:fillRect/>
          </a:stretch>
        </p:blipFill>
        <p:spPr>
          <a:xfrm>
            <a:off x="5386070" y="2242185"/>
            <a:ext cx="1089025" cy="1301115"/>
          </a:xfrm>
          <a:prstGeom prst="rect">
            <a:avLst/>
          </a:prstGeom>
        </p:spPr>
      </p:pic>
      <p:grpSp>
        <p:nvGrpSpPr>
          <p:cNvPr id="10" name="组合 9"/>
          <p:cNvGrpSpPr/>
          <p:nvPr/>
        </p:nvGrpSpPr>
        <p:grpSpPr>
          <a:xfrm>
            <a:off x="4005580" y="127000"/>
            <a:ext cx="5616403" cy="508000"/>
            <a:chOff x="2437" y="2382"/>
            <a:chExt cx="12135" cy="1032"/>
          </a:xfrm>
        </p:grpSpPr>
        <p:sp>
          <p:nvSpPr>
            <p:cNvPr id="3" name="矩形 2"/>
            <p:cNvSpPr/>
            <p:nvPr/>
          </p:nvSpPr>
          <p:spPr>
            <a:xfrm>
              <a:off x="2437" y="2382"/>
              <a:ext cx="589"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650105" y="196850"/>
            <a:ext cx="779780" cy="368300"/>
          </a:xfrm>
          <a:prstGeom prst="rect">
            <a:avLst/>
          </a:prstGeom>
          <a:noFill/>
        </p:spPr>
        <p:txBody>
          <a:bodyPr wrap="square" rtlCol="0">
            <a:spAutoFit/>
          </a:bodyPr>
          <a:lstStyle/>
          <a:p>
            <a:r>
              <a:rPr lang="en-US" altLang="zh-CN"/>
              <a:t>6%</a:t>
            </a:r>
          </a:p>
        </p:txBody>
      </p:sp>
      <p:sp>
        <p:nvSpPr>
          <p:cNvPr id="6" name="矩形 5"/>
          <p:cNvSpPr/>
          <p:nvPr/>
        </p:nvSpPr>
        <p:spPr>
          <a:xfrm>
            <a:off x="4005580" y="127000"/>
            <a:ext cx="498464" cy="5080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060"/>
            <a:ext cx="10515600" cy="1325563"/>
          </a:xfrm>
        </p:spPr>
        <p:txBody>
          <a:bodyPr>
            <a:normAutofit/>
          </a:bodyPr>
          <a:lstStyle/>
          <a:p>
            <a:pPr algn="ctr"/>
            <a:r>
              <a:rPr lang="zh-CN" altLang="en-US"/>
              <a:t>新的思想带来的是什么呢？</a:t>
            </a:r>
          </a:p>
        </p:txBody>
      </p:sp>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sp>
        <p:nvSpPr>
          <p:cNvPr id="12" name="矩形 11"/>
          <p:cNvSpPr/>
          <p:nvPr/>
        </p:nvSpPr>
        <p:spPr>
          <a:xfrm>
            <a:off x="4005580" y="127000"/>
            <a:ext cx="5616575" cy="5080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551045" y="196850"/>
            <a:ext cx="779780" cy="368300"/>
          </a:xfrm>
          <a:prstGeom prst="rect">
            <a:avLst/>
          </a:prstGeom>
          <a:noFill/>
        </p:spPr>
        <p:txBody>
          <a:bodyPr wrap="square" rtlCol="0">
            <a:spAutoFit/>
          </a:bodyPr>
          <a:lstStyle/>
          <a:p>
            <a:r>
              <a:rPr lang="en-US" altLang="zh-CN"/>
              <a:t>7%</a:t>
            </a:r>
          </a:p>
        </p:txBody>
      </p:sp>
      <p:sp>
        <p:nvSpPr>
          <p:cNvPr id="4" name="矩形 3"/>
          <p:cNvSpPr/>
          <p:nvPr/>
        </p:nvSpPr>
        <p:spPr>
          <a:xfrm>
            <a:off x="4005580" y="127000"/>
            <a:ext cx="498464" cy="5080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11145" y="2698750"/>
            <a:ext cx="6569075" cy="859155"/>
          </a:xfrm>
        </p:spPr>
        <p:txBody>
          <a:bodyPr>
            <a:noAutofit/>
          </a:bodyPr>
          <a:lstStyle/>
          <a:p>
            <a:pPr algn="ctr"/>
            <a:r>
              <a:rPr lang="zh-CN" altLang="en-US" sz="9600"/>
              <a:t>愤怒</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377430" y="3858895"/>
            <a:ext cx="5483860" cy="3053715"/>
          </a:xfrm>
          <a:prstGeom prst="rect">
            <a:avLst/>
          </a:prstGeom>
        </p:spPr>
      </p:pic>
      <p:sp>
        <p:nvSpPr>
          <p:cNvPr id="5"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27000"/>
            <a:ext cx="5616403" cy="508000"/>
            <a:chOff x="2437" y="2382"/>
            <a:chExt cx="12135" cy="1032"/>
          </a:xfrm>
        </p:grpSpPr>
        <p:sp>
          <p:nvSpPr>
            <p:cNvPr id="11" name="矩形 10"/>
            <p:cNvSpPr/>
            <p:nvPr/>
          </p:nvSpPr>
          <p:spPr>
            <a:xfrm>
              <a:off x="2437" y="2382"/>
              <a:ext cx="1077"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662170" y="196850"/>
            <a:ext cx="779780" cy="368300"/>
          </a:xfrm>
          <a:prstGeom prst="rect">
            <a:avLst/>
          </a:prstGeom>
          <a:noFill/>
        </p:spPr>
        <p:txBody>
          <a:bodyPr wrap="square" rtlCol="0">
            <a:spAutoFit/>
          </a:bodyPr>
          <a:lstStyle/>
          <a:p>
            <a:r>
              <a:rPr lang="en-US" altLang="zh-CN"/>
              <a:t>8%</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010" y="2207895"/>
            <a:ext cx="9087485" cy="1156335"/>
          </a:xfrm>
        </p:spPr>
        <p:txBody>
          <a:bodyPr/>
          <a:lstStyle/>
          <a:p>
            <a:pPr marL="0" indent="0" algn="ctr">
              <a:buNone/>
            </a:pPr>
            <a:r>
              <a:rPr lang="zh-CN" altLang="en-US" sz="4400"/>
              <a:t>我们的愤怒当然是有原因的</a:t>
            </a:r>
          </a:p>
          <a:p>
            <a:pPr marL="0" indent="0" algn="ctr">
              <a:buNone/>
            </a:pPr>
            <a:endParaRPr lang="zh-CN" altLang="en-US" sz="4400"/>
          </a:p>
        </p:txBody>
      </p:sp>
      <p:sp>
        <p:nvSpPr>
          <p:cNvPr id="4"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rcRect b="26975"/>
          <a:stretch>
            <a:fillRect/>
          </a:stretch>
        </p:blipFill>
        <p:spPr>
          <a:xfrm>
            <a:off x="9156700" y="4014470"/>
            <a:ext cx="2982595" cy="2592070"/>
          </a:xfrm>
          <a:prstGeom prst="rect">
            <a:avLst/>
          </a:prstGeom>
        </p:spPr>
      </p:pic>
      <p:sp>
        <p:nvSpPr>
          <p:cNvPr id="6" name="内容占位符 2"/>
          <p:cNvSpPr>
            <a:spLocks noGrp="1"/>
          </p:cNvSpPr>
          <p:nvPr/>
        </p:nvSpPr>
        <p:spPr>
          <a:xfrm>
            <a:off x="4188460" y="5312410"/>
            <a:ext cx="6268720" cy="1156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方正启体简体" panose="03000509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启体简体" panose="03000509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启体简体" panose="03000509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400"/>
              <a:t>所以为啥呢？</a:t>
            </a:r>
          </a:p>
        </p:txBody>
      </p:sp>
      <p:grpSp>
        <p:nvGrpSpPr>
          <p:cNvPr id="9" name="组合 8"/>
          <p:cNvGrpSpPr/>
          <p:nvPr/>
        </p:nvGrpSpPr>
        <p:grpSpPr>
          <a:xfrm>
            <a:off x="704215" y="1097280"/>
            <a:ext cx="2520950" cy="2520950"/>
            <a:chOff x="1109" y="1728"/>
            <a:chExt cx="3970" cy="3970"/>
          </a:xfrm>
        </p:grpSpPr>
        <p:pic>
          <p:nvPicPr>
            <p:cNvPr id="2" name="图片 1"/>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1109" y="1728"/>
              <a:ext cx="3970" cy="3970"/>
            </a:xfrm>
            <a:prstGeom prst="ellipse">
              <a:avLst/>
            </a:prstGeom>
          </p:spPr>
        </p:pic>
        <p:sp>
          <p:nvSpPr>
            <p:cNvPr id="7" name="椭圆 6"/>
            <p:cNvSpPr/>
            <p:nvPr/>
          </p:nvSpPr>
          <p:spPr>
            <a:xfrm>
              <a:off x="3630" y="3800"/>
              <a:ext cx="296" cy="1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2294" y="3734"/>
              <a:ext cx="296" cy="1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2" name="矩形 11"/>
          <p:cNvSpPr/>
          <p:nvPr/>
        </p:nvSpPr>
        <p:spPr>
          <a:xfrm>
            <a:off x="4005580" y="127000"/>
            <a:ext cx="5616575" cy="5080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594860" y="196850"/>
            <a:ext cx="779780" cy="368300"/>
          </a:xfrm>
          <a:prstGeom prst="rect">
            <a:avLst/>
          </a:prstGeom>
          <a:noFill/>
        </p:spPr>
        <p:txBody>
          <a:bodyPr wrap="square" rtlCol="0">
            <a:spAutoFit/>
          </a:bodyPr>
          <a:lstStyle/>
          <a:p>
            <a:r>
              <a:rPr lang="en-US" altLang="zh-CN"/>
              <a:t>9%</a:t>
            </a:r>
          </a:p>
        </p:txBody>
      </p:sp>
      <p:sp>
        <p:nvSpPr>
          <p:cNvPr id="14" name="矩形 13"/>
          <p:cNvSpPr/>
          <p:nvPr/>
        </p:nvSpPr>
        <p:spPr>
          <a:xfrm>
            <a:off x="4005580" y="127000"/>
            <a:ext cx="498464" cy="5080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53765" y="1788160"/>
            <a:ext cx="7772400" cy="1325880"/>
          </a:xfrm>
        </p:spPr>
        <p:txBody>
          <a:bodyPr>
            <a:normAutofit/>
          </a:bodyPr>
          <a:lstStyle/>
          <a:p>
            <a:r>
              <a:rPr lang="zh-CN" altLang="en-US"/>
              <a:t>因为一次会议</a:t>
            </a:r>
          </a:p>
        </p:txBody>
      </p:sp>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rcRect b="3738"/>
          <a:stretch>
            <a:fillRect/>
          </a:stretch>
        </p:blipFill>
        <p:spPr>
          <a:xfrm>
            <a:off x="1463675" y="1303655"/>
            <a:ext cx="1597660" cy="1537970"/>
          </a:xfrm>
          <a:prstGeom prst="rect">
            <a:avLst/>
          </a:prstGeom>
        </p:spPr>
      </p:pic>
      <p:pic>
        <p:nvPicPr>
          <p:cNvPr id="6" name="图片 5"/>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377430" y="3858895"/>
            <a:ext cx="5483860" cy="3053715"/>
          </a:xfrm>
          <a:prstGeom prst="rect">
            <a:avLst/>
          </a:prstGeom>
        </p:spPr>
      </p:pic>
      <p:sp>
        <p:nvSpPr>
          <p:cNvPr id="12" name="矩形 11"/>
          <p:cNvSpPr/>
          <p:nvPr/>
        </p:nvSpPr>
        <p:spPr>
          <a:xfrm>
            <a:off x="4005580" y="127000"/>
            <a:ext cx="5616575" cy="5080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05655" y="196850"/>
            <a:ext cx="779780" cy="368300"/>
          </a:xfrm>
          <a:prstGeom prst="rect">
            <a:avLst/>
          </a:prstGeom>
          <a:noFill/>
        </p:spPr>
        <p:txBody>
          <a:bodyPr wrap="square" rtlCol="0">
            <a:spAutoFit/>
          </a:bodyPr>
          <a:lstStyle/>
          <a:p>
            <a:r>
              <a:rPr lang="en-US" altLang="zh-CN"/>
              <a:t>10%</a:t>
            </a:r>
          </a:p>
        </p:txBody>
      </p:sp>
      <p:sp>
        <p:nvSpPr>
          <p:cNvPr id="4" name="矩形 3"/>
          <p:cNvSpPr/>
          <p:nvPr/>
        </p:nvSpPr>
        <p:spPr>
          <a:xfrm>
            <a:off x="4005580" y="127000"/>
            <a:ext cx="498464" cy="5080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7315" y="2766060"/>
            <a:ext cx="7772400" cy="1325880"/>
          </a:xfrm>
        </p:spPr>
        <p:txBody>
          <a:bodyPr>
            <a:noAutofit/>
          </a:bodyPr>
          <a:lstStyle/>
          <a:p>
            <a:r>
              <a:rPr lang="en-US" altLang="zh-CN" sz="8000"/>
              <a:t>“</a:t>
            </a:r>
            <a:r>
              <a:rPr lang="zh-CN" altLang="en-US" sz="8000"/>
              <a:t>巴黎和会</a:t>
            </a:r>
            <a:r>
              <a:rPr lang="en-US" altLang="zh-CN" sz="8000"/>
              <a:t>”</a:t>
            </a:r>
          </a:p>
        </p:txBody>
      </p:sp>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pic>
        <p:nvPicPr>
          <p:cNvPr id="4" name="图片 3"/>
          <p:cNvPicPr>
            <a:picLocks noChangeAspect="1"/>
          </p:cNvPicPr>
          <p:nvPr/>
        </p:nvPicPr>
        <p:blipFill>
          <a:blip r:embed="rId3"/>
          <a:srcRect b="3655"/>
          <a:stretch>
            <a:fillRect/>
          </a:stretch>
        </p:blipFill>
        <p:spPr>
          <a:xfrm>
            <a:off x="8672195" y="2755900"/>
            <a:ext cx="2400300" cy="4101465"/>
          </a:xfrm>
          <a:prstGeom prst="rect">
            <a:avLst/>
          </a:prstGeom>
        </p:spPr>
      </p:pic>
      <p:grpSp>
        <p:nvGrpSpPr>
          <p:cNvPr id="8" name="组合 7"/>
          <p:cNvGrpSpPr/>
          <p:nvPr/>
        </p:nvGrpSpPr>
        <p:grpSpPr>
          <a:xfrm>
            <a:off x="4005580" y="127000"/>
            <a:ext cx="5616575" cy="508000"/>
            <a:chOff x="6308" y="200"/>
            <a:chExt cx="8845"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253" y="310"/>
              <a:ext cx="1228" cy="580"/>
            </a:xfrm>
            <a:prstGeom prst="rect">
              <a:avLst/>
            </a:prstGeom>
            <a:noFill/>
          </p:spPr>
          <p:txBody>
            <a:bodyPr wrap="square" rtlCol="0">
              <a:spAutoFit/>
            </a:bodyPr>
            <a:lstStyle/>
            <a:p>
              <a:r>
                <a:rPr lang="en-US" altLang="zh-CN"/>
                <a:t>11%</a:t>
              </a:r>
            </a:p>
          </p:txBody>
        </p:sp>
        <p:sp>
          <p:nvSpPr>
            <p:cNvPr id="7" name="矩形 6"/>
            <p:cNvSpPr/>
            <p:nvPr/>
          </p:nvSpPr>
          <p:spPr>
            <a:xfrm>
              <a:off x="6308" y="200"/>
              <a:ext cx="94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4535" y="803275"/>
            <a:ext cx="10515600" cy="4351338"/>
          </a:xfrm>
        </p:spPr>
        <p:txBody>
          <a:bodyPr/>
          <a:lstStyle/>
          <a:p>
            <a:pPr marL="0" indent="0" algn="ctr">
              <a:lnSpc>
                <a:spcPct val="200000"/>
              </a:lnSpc>
              <a:buNone/>
            </a:pPr>
            <a:r>
              <a:rPr lang="en-US" altLang="zh-CN" sz="4400"/>
              <a:t>1914</a:t>
            </a:r>
            <a:r>
              <a:rPr lang="zh-CN" altLang="en-US" sz="4400"/>
              <a:t>年第一次世界大战爆发，</a:t>
            </a:r>
            <a:r>
              <a:rPr lang="en-US" altLang="zh-CN" sz="4400"/>
              <a:t>1918</a:t>
            </a:r>
            <a:r>
              <a:rPr lang="zh-CN" altLang="en-US" sz="4400"/>
              <a:t>年结束</a:t>
            </a:r>
          </a:p>
          <a:p>
            <a:pPr marL="0" indent="0" algn="ctr">
              <a:lnSpc>
                <a:spcPct val="200000"/>
              </a:lnSpc>
              <a:buNone/>
            </a:pPr>
            <a:r>
              <a:rPr lang="zh-CN" altLang="en-US" sz="4400"/>
              <a:t>德、意、奥   </a:t>
            </a:r>
            <a:r>
              <a:rPr lang="en-US" altLang="zh-CN" sz="4400"/>
              <a:t>VS   </a:t>
            </a:r>
            <a:r>
              <a:rPr lang="zh-CN" altLang="en-US" sz="4400"/>
              <a:t>英、法、俄</a:t>
            </a:r>
          </a:p>
        </p:txBody>
      </p:sp>
      <p:sp>
        <p:nvSpPr>
          <p:cNvPr id="5" name="文本框 4"/>
          <p:cNvSpPr txBox="1"/>
          <p:nvPr/>
        </p:nvSpPr>
        <p:spPr>
          <a:xfrm>
            <a:off x="2633345" y="4251325"/>
            <a:ext cx="6925945" cy="706755"/>
          </a:xfrm>
          <a:prstGeom prst="rect">
            <a:avLst/>
          </a:prstGeom>
          <a:noFill/>
        </p:spPr>
        <p:txBody>
          <a:bodyPr wrap="square" rtlCol="0">
            <a:spAutoFit/>
          </a:bodyPr>
          <a:lstStyle/>
          <a:p>
            <a:pPr algn="ctr"/>
            <a:r>
              <a:rPr lang="en-US" altLang="zh-CN" sz="4000">
                <a:latin typeface="Microsoft JhengHei" panose="020B0604030504040204" charset="-120"/>
                <a:ea typeface="Microsoft JhengHei" panose="020B0604030504040204" charset="-120"/>
                <a:cs typeface="Microsoft JhengHei" panose="020B0604030504040204" charset="-120"/>
              </a:rPr>
              <a:t>Who won</a:t>
            </a:r>
            <a:r>
              <a:rPr lang="zh-CN" altLang="en-US" sz="4000">
                <a:latin typeface="Microsoft JhengHei" panose="020B0604030504040204" charset="-120"/>
                <a:ea typeface="Microsoft JhengHei" panose="020B0604030504040204" charset="-120"/>
                <a:cs typeface="Microsoft JhengHei" panose="020B0604030504040204" charset="-120"/>
              </a:rPr>
              <a:t>？</a:t>
            </a:r>
          </a:p>
        </p:txBody>
      </p:sp>
      <p:sp>
        <p:nvSpPr>
          <p:cNvPr id="2"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27000"/>
            <a:ext cx="5616403" cy="508000"/>
            <a:chOff x="2437" y="2382"/>
            <a:chExt cx="12135" cy="1032"/>
          </a:xfrm>
        </p:grpSpPr>
        <p:sp>
          <p:nvSpPr>
            <p:cNvPr id="11" name="矩形 10"/>
            <p:cNvSpPr/>
            <p:nvPr/>
          </p:nvSpPr>
          <p:spPr>
            <a:xfrm>
              <a:off x="2437" y="2382"/>
              <a:ext cx="1467"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866005" y="196850"/>
            <a:ext cx="779780" cy="368300"/>
          </a:xfrm>
          <a:prstGeom prst="rect">
            <a:avLst/>
          </a:prstGeom>
          <a:noFill/>
        </p:spPr>
        <p:txBody>
          <a:bodyPr wrap="square" rtlCol="0">
            <a:spAutoFit/>
          </a:bodyPr>
          <a:lstStyle/>
          <a:p>
            <a:r>
              <a:rPr lang="en-US" altLang="zh-CN"/>
              <a:t>13%</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4535" y="803275"/>
            <a:ext cx="10515600" cy="4351338"/>
          </a:xfrm>
        </p:spPr>
        <p:txBody>
          <a:bodyPr/>
          <a:lstStyle/>
          <a:p>
            <a:pPr marL="0" indent="0" algn="ctr">
              <a:lnSpc>
                <a:spcPct val="200000"/>
              </a:lnSpc>
              <a:buNone/>
            </a:pPr>
            <a:endParaRPr lang="zh-CN" altLang="en-US" sz="4400"/>
          </a:p>
          <a:p>
            <a:pPr marL="0" indent="0" algn="ctr">
              <a:lnSpc>
                <a:spcPct val="200000"/>
              </a:lnSpc>
              <a:buNone/>
            </a:pPr>
            <a:r>
              <a:rPr lang="zh-CN" altLang="en-US" sz="4400"/>
              <a:t>德、意、奥   </a:t>
            </a:r>
            <a:r>
              <a:rPr lang="en-US" altLang="zh-CN" sz="4400"/>
              <a:t>VS   </a:t>
            </a:r>
            <a:r>
              <a:rPr lang="zh-CN" altLang="en-US" sz="4400"/>
              <a:t>英、法、俄</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8900160" y="1109980"/>
            <a:ext cx="1714500" cy="1714500"/>
          </a:xfrm>
          <a:prstGeom prst="rect">
            <a:avLst/>
          </a:prstGeom>
        </p:spPr>
      </p:pic>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786370" y="1109980"/>
            <a:ext cx="1714500" cy="1714500"/>
          </a:xfrm>
          <a:prstGeom prst="rect">
            <a:avLst/>
          </a:prstGeom>
        </p:spPr>
      </p:pic>
      <p:pic>
        <p:nvPicPr>
          <p:cNvPr id="6" name="图片 5"/>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672580" y="1109980"/>
            <a:ext cx="1714500" cy="1714500"/>
          </a:xfrm>
          <a:prstGeom prst="rect">
            <a:avLst/>
          </a:prstGeom>
        </p:spPr>
      </p:pic>
      <p:sp>
        <p:nvSpPr>
          <p:cNvPr id="5"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27000"/>
            <a:ext cx="5616403" cy="508000"/>
            <a:chOff x="2437" y="2382"/>
            <a:chExt cx="12135" cy="1032"/>
          </a:xfrm>
        </p:grpSpPr>
        <p:sp>
          <p:nvSpPr>
            <p:cNvPr id="11" name="矩形 10"/>
            <p:cNvSpPr/>
            <p:nvPr/>
          </p:nvSpPr>
          <p:spPr>
            <a:xfrm>
              <a:off x="2437" y="2382"/>
              <a:ext cx="1371"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944745" y="196850"/>
            <a:ext cx="779780" cy="368300"/>
          </a:xfrm>
          <a:prstGeom prst="rect">
            <a:avLst/>
          </a:prstGeom>
          <a:noFill/>
        </p:spPr>
        <p:txBody>
          <a:bodyPr wrap="square" rtlCol="0">
            <a:spAutoFit/>
          </a:bodyPr>
          <a:lstStyle/>
          <a:p>
            <a:r>
              <a:rPr lang="en-US" altLang="zh-CN"/>
              <a:t>14%</a:t>
            </a:r>
          </a:p>
        </p:txBody>
      </p:sp>
      <p:pic>
        <p:nvPicPr>
          <p:cNvPr id="14" name="图片 13" descr="timgJ64QXT52">
            <a:extLst>
              <a:ext uri="{FF2B5EF4-FFF2-40B4-BE49-F238E27FC236}">
                <a16:creationId xmlns:a16="http://schemas.microsoft.com/office/drawing/2014/main" id="{9DBDEC69-0D9C-074F-8CF1-59B4515DAC4F}"/>
              </a:ext>
            </a:extLst>
          </p:cNvPr>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rot="10800000">
            <a:off x="3256565" y="3761766"/>
            <a:ext cx="729615" cy="823595"/>
          </a:xfrm>
          <a:prstGeom prst="rect">
            <a:avLst/>
          </a:prstGeom>
        </p:spPr>
      </p:pic>
      <p:sp>
        <p:nvSpPr>
          <p:cNvPr id="7" name="文本框 6">
            <a:extLst>
              <a:ext uri="{FF2B5EF4-FFF2-40B4-BE49-F238E27FC236}">
                <a16:creationId xmlns:a16="http://schemas.microsoft.com/office/drawing/2014/main" id="{650FBADD-CAD9-9548-A983-55B2019C8D44}"/>
              </a:ext>
            </a:extLst>
          </p:cNvPr>
          <p:cNvSpPr txBox="1"/>
          <p:nvPr/>
        </p:nvSpPr>
        <p:spPr>
          <a:xfrm>
            <a:off x="2945993" y="4845834"/>
            <a:ext cx="1415799" cy="461665"/>
          </a:xfrm>
          <a:prstGeom prst="rect">
            <a:avLst/>
          </a:prstGeom>
          <a:noFill/>
        </p:spPr>
        <p:txBody>
          <a:bodyPr wrap="square" rtlCol="0">
            <a:spAutoFit/>
          </a:bodyPr>
          <a:lstStyle/>
          <a:p>
            <a:r>
              <a:rPr kumimoji="1" lang="zh-CN" altLang="en-US" sz="2400" dirty="0">
                <a:latin typeface="FZQiTi-S14S" panose="03000509000000000000" pitchFamily="66" charset="-122"/>
                <a:ea typeface="FZQiTi-S14S" panose="03000509000000000000" pitchFamily="66" charset="-122"/>
              </a:rPr>
              <a:t>他是叛徒</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64372" y="1056996"/>
            <a:ext cx="7589520" cy="1583055"/>
          </a:xfrm>
        </p:spPr>
        <p:txBody>
          <a:bodyPr>
            <a:noAutofit/>
          </a:bodyPr>
          <a:lstStyle/>
          <a:p>
            <a:pPr algn="ctr">
              <a:lnSpc>
                <a:spcPct val="150000"/>
              </a:lnSpc>
            </a:pPr>
            <a:r>
              <a:rPr lang="zh-CN" altLang="en-US" sz="3200" dirty="0"/>
              <a:t>出来混迟早是要还的 </a:t>
            </a:r>
            <a:r>
              <a:rPr lang="en-US" altLang="zh-CN" sz="3200" dirty="0"/>
              <a:t>—— </a:t>
            </a:r>
            <a:r>
              <a:rPr lang="zh-CN" altLang="en-US" sz="3200" dirty="0"/>
              <a:t>成王败寇</a:t>
            </a:r>
            <a:br>
              <a:rPr lang="zh-CN" altLang="en-US" sz="3200" dirty="0"/>
            </a:br>
            <a:r>
              <a:rPr lang="zh-CN" altLang="en-US" sz="3200" dirty="0"/>
              <a:t>认输了我们就坐下来谈谈</a:t>
            </a:r>
          </a:p>
        </p:txBody>
      </p:sp>
      <p:pic>
        <p:nvPicPr>
          <p:cNvPr id="4" name="图片 3"/>
          <p:cNvPicPr>
            <a:picLocks noChangeAspect="1"/>
          </p:cNvPicPr>
          <p:nvPr/>
        </p:nvPicPr>
        <p:blipFill>
          <a:blip r:embed="rId3"/>
          <a:stretch>
            <a:fillRect/>
          </a:stretch>
        </p:blipFill>
        <p:spPr>
          <a:xfrm>
            <a:off x="1964372" y="2804495"/>
            <a:ext cx="7842994" cy="4053505"/>
          </a:xfrm>
          <a:prstGeom prst="rect">
            <a:avLst/>
          </a:prstGeom>
        </p:spPr>
      </p:pic>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27000"/>
            <a:ext cx="5616403" cy="508000"/>
            <a:chOff x="2437" y="2382"/>
            <a:chExt cx="12135" cy="1032"/>
          </a:xfrm>
        </p:grpSpPr>
        <p:sp>
          <p:nvSpPr>
            <p:cNvPr id="11" name="矩形 10"/>
            <p:cNvSpPr/>
            <p:nvPr/>
          </p:nvSpPr>
          <p:spPr>
            <a:xfrm>
              <a:off x="2437" y="2382"/>
              <a:ext cx="1497"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775200" y="196850"/>
            <a:ext cx="779780" cy="368300"/>
          </a:xfrm>
          <a:prstGeom prst="rect">
            <a:avLst/>
          </a:prstGeom>
          <a:noFill/>
        </p:spPr>
        <p:txBody>
          <a:bodyPr wrap="square" rtlCol="0">
            <a:spAutoFit/>
          </a:bodyPr>
          <a:lstStyle/>
          <a:p>
            <a:r>
              <a:rPr lang="en-US" altLang="zh-CN"/>
              <a:t>15%</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65652" y="1762182"/>
            <a:ext cx="7956331" cy="1031837"/>
          </a:xfrm>
        </p:spPr>
        <p:txBody>
          <a:bodyPr>
            <a:normAutofit/>
          </a:bodyPr>
          <a:lstStyle/>
          <a:p>
            <a:pPr marL="0" indent="0" algn="ctr">
              <a:buNone/>
            </a:pPr>
            <a:r>
              <a:rPr lang="en-US" altLang="zh-CN" sz="5400" dirty="0"/>
              <a:t>1919</a:t>
            </a:r>
            <a:r>
              <a:rPr lang="zh-CN" altLang="en-US" sz="5400" dirty="0"/>
              <a:t>年</a:t>
            </a:r>
            <a:r>
              <a:rPr lang="en-US" altLang="zh-CN" sz="5400" dirty="0"/>
              <a:t>1</a:t>
            </a:r>
            <a:r>
              <a:rPr lang="zh-CN" altLang="en-US" sz="5400" dirty="0"/>
              <a:t>月 巴黎和会</a:t>
            </a:r>
          </a:p>
        </p:txBody>
      </p:sp>
      <p:pic>
        <p:nvPicPr>
          <p:cNvPr id="5" name="图片 4"/>
          <p:cNvPicPr>
            <a:picLocks noChangeAspect="1"/>
          </p:cNvPicPr>
          <p:nvPr/>
        </p:nvPicPr>
        <p:blipFill>
          <a:blip r:embed="rId3">
            <a:clrChange>
              <a:clrFrom>
                <a:srgbClr val="F5F5F5">
                  <a:alpha val="100000"/>
                </a:srgbClr>
              </a:clrFrom>
              <a:clrTo>
                <a:srgbClr val="F5F5F5">
                  <a:alpha val="100000"/>
                  <a:alpha val="0"/>
                </a:srgbClr>
              </a:clrTo>
            </a:clrChange>
          </a:blip>
          <a:srcRect b="5351"/>
          <a:stretch>
            <a:fillRect/>
          </a:stretch>
        </p:blipFill>
        <p:spPr>
          <a:xfrm>
            <a:off x="9608820" y="3071495"/>
            <a:ext cx="1959610" cy="1504950"/>
          </a:xfrm>
          <a:prstGeom prst="rect">
            <a:avLst/>
          </a:prstGeom>
        </p:spPr>
      </p:pic>
      <p:sp>
        <p:nvSpPr>
          <p:cNvPr id="7" name="标题 6"/>
          <p:cNvSpPr>
            <a:spLocks noGrp="1"/>
          </p:cNvSpPr>
          <p:nvPr>
            <p:ph type="title"/>
          </p:nvPr>
        </p:nvSpPr>
        <p:spPr>
          <a:xfrm>
            <a:off x="1561465" y="3548380"/>
            <a:ext cx="8797925" cy="912495"/>
          </a:xfrm>
        </p:spPr>
        <p:txBody>
          <a:bodyPr/>
          <a:lstStyle/>
          <a:p>
            <a:r>
              <a:rPr lang="zh-CN" altLang="en-US" sz="3600"/>
              <a:t>老师啊，人家开会跟我们有啥关系啊？</a:t>
            </a:r>
          </a:p>
        </p:txBody>
      </p:sp>
      <p:sp>
        <p:nvSpPr>
          <p:cNvPr id="2"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27000"/>
            <a:ext cx="5616403" cy="508000"/>
            <a:chOff x="2437" y="2382"/>
            <a:chExt cx="12135" cy="1032"/>
          </a:xfrm>
        </p:grpSpPr>
        <p:sp>
          <p:nvSpPr>
            <p:cNvPr id="11" name="矩形 10"/>
            <p:cNvSpPr/>
            <p:nvPr/>
          </p:nvSpPr>
          <p:spPr>
            <a:xfrm>
              <a:off x="2437" y="2382"/>
              <a:ext cx="1395"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650740" y="196850"/>
            <a:ext cx="779780" cy="368300"/>
          </a:xfrm>
          <a:prstGeom prst="rect">
            <a:avLst/>
          </a:prstGeom>
          <a:noFill/>
        </p:spPr>
        <p:txBody>
          <a:bodyPr wrap="square" rtlCol="0">
            <a:spAutoFit/>
          </a:bodyPr>
          <a:lstStyle/>
          <a:p>
            <a:r>
              <a:rPr lang="en-US" altLang="zh-CN"/>
              <a:t>16%</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09345" y="3081020"/>
            <a:ext cx="9973945" cy="696595"/>
          </a:xfrm>
        </p:spPr>
        <p:txBody>
          <a:bodyPr>
            <a:noAutofit/>
          </a:bodyPr>
          <a:lstStyle/>
          <a:p>
            <a:pPr marL="0" indent="0">
              <a:buNone/>
            </a:pPr>
            <a:r>
              <a:rPr kumimoji="1" lang="en-US" altLang="en-US" sz="6000" dirty="0">
                <a:solidFill>
                  <a:schemeClr val="bg1"/>
                </a:solidFill>
                <a:latin typeface="方正启体简体" panose="03000509000000000000" charset="-122"/>
              </a:rPr>
              <a:t>感谢第三节课还在学习的你</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84229" y="991192"/>
            <a:ext cx="7117123" cy="1405999"/>
          </a:xfrm>
        </p:spPr>
        <p:txBody>
          <a:bodyPr>
            <a:normAutofit/>
          </a:bodyPr>
          <a:lstStyle/>
          <a:p>
            <a:pPr marL="0" indent="0" algn="ctr">
              <a:buNone/>
            </a:pPr>
            <a:r>
              <a:rPr lang="zh-CN" altLang="en-US" sz="4000" dirty="0"/>
              <a:t>其实中国也是参与了的哦</a:t>
            </a:r>
            <a:r>
              <a:rPr lang="en-US" altLang="zh-CN" sz="4000" dirty="0"/>
              <a:t>~</a:t>
            </a:r>
          </a:p>
          <a:p>
            <a:pPr marL="0" indent="0" algn="ctr">
              <a:buNone/>
            </a:pPr>
            <a:r>
              <a:rPr lang="zh-CN" altLang="en-US" sz="4000" dirty="0"/>
              <a:t>我们出了很多劳动力</a:t>
            </a:r>
          </a:p>
        </p:txBody>
      </p:sp>
      <p:pic>
        <p:nvPicPr>
          <p:cNvPr id="4" name="图片 3"/>
          <p:cNvPicPr>
            <a:picLocks noChangeAspect="1"/>
          </p:cNvPicPr>
          <p:nvPr/>
        </p:nvPicPr>
        <p:blipFill>
          <a:blip r:embed="rId3"/>
          <a:stretch>
            <a:fillRect/>
          </a:stretch>
        </p:blipFill>
        <p:spPr>
          <a:xfrm>
            <a:off x="2463538" y="2397191"/>
            <a:ext cx="7266940" cy="4087495"/>
          </a:xfrm>
          <a:prstGeom prst="rect">
            <a:avLst/>
          </a:prstGeom>
        </p:spPr>
      </p:pic>
      <p:sp>
        <p:nvSpPr>
          <p:cNvPr id="2"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10" name="组合 9"/>
          <p:cNvGrpSpPr/>
          <p:nvPr/>
        </p:nvGrpSpPr>
        <p:grpSpPr>
          <a:xfrm>
            <a:off x="4005580" y="127000"/>
            <a:ext cx="5616403" cy="508000"/>
            <a:chOff x="2437" y="2382"/>
            <a:chExt cx="12135" cy="1032"/>
          </a:xfrm>
        </p:grpSpPr>
        <p:sp>
          <p:nvSpPr>
            <p:cNvPr id="11" name="矩形 10"/>
            <p:cNvSpPr/>
            <p:nvPr/>
          </p:nvSpPr>
          <p:spPr>
            <a:xfrm>
              <a:off x="2437" y="2382"/>
              <a:ext cx="1690" cy="1032"/>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37" y="2382"/>
              <a:ext cx="12135" cy="1032"/>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4865370" y="196850"/>
            <a:ext cx="779780" cy="368300"/>
          </a:xfrm>
          <a:prstGeom prst="rect">
            <a:avLst/>
          </a:prstGeom>
          <a:noFill/>
        </p:spPr>
        <p:txBody>
          <a:bodyPr wrap="square" rtlCol="0">
            <a:spAutoFit/>
          </a:bodyPr>
          <a:lstStyle/>
          <a:p>
            <a:r>
              <a:rPr lang="en-US" altLang="zh-CN"/>
              <a:t>17%</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2030" y="1863090"/>
            <a:ext cx="7980680" cy="2304415"/>
          </a:xfrm>
        </p:spPr>
        <p:txBody>
          <a:bodyPr>
            <a:normAutofit fontScale="90000"/>
          </a:bodyPr>
          <a:lstStyle/>
          <a:p>
            <a:pPr algn="ctr">
              <a:lnSpc>
                <a:spcPct val="200000"/>
              </a:lnSpc>
            </a:pPr>
            <a:r>
              <a:rPr lang="zh-CN" altLang="en-US" sz="4000">
                <a:cs typeface="方正启体简体" panose="03000509000000000000" charset="-122"/>
              </a:rPr>
              <a:t>我们的目的很简单</a:t>
            </a:r>
            <a:r>
              <a:rPr lang="en-US" altLang="zh-CN" sz="4000">
                <a:cs typeface="方正启体简体" panose="03000509000000000000" charset="-122"/>
              </a:rPr>
              <a:t>:</a:t>
            </a:r>
            <a:br>
              <a:rPr lang="en-US" altLang="zh-CN" sz="4000">
                <a:cs typeface="方正启体简体" panose="03000509000000000000" charset="-122"/>
              </a:rPr>
            </a:br>
            <a:r>
              <a:rPr lang="zh-CN" altLang="en-US" sz="4000">
                <a:cs typeface="方正启体简体" panose="03000509000000000000" charset="-122"/>
                <a:sym typeface="+mn-ea"/>
              </a:rPr>
              <a:t>希望德国能把我们的土地还回来！</a:t>
            </a:r>
          </a:p>
        </p:txBody>
      </p:sp>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8" name="组合 7"/>
          <p:cNvGrpSpPr/>
          <p:nvPr/>
        </p:nvGrpSpPr>
        <p:grpSpPr>
          <a:xfrm>
            <a:off x="4005580" y="127000"/>
            <a:ext cx="5616575" cy="508000"/>
            <a:chOff x="6308" y="200"/>
            <a:chExt cx="8845"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929" y="310"/>
              <a:ext cx="1228" cy="580"/>
            </a:xfrm>
            <a:prstGeom prst="rect">
              <a:avLst/>
            </a:prstGeom>
            <a:noFill/>
          </p:spPr>
          <p:txBody>
            <a:bodyPr wrap="square" rtlCol="0">
              <a:spAutoFit/>
            </a:bodyPr>
            <a:lstStyle/>
            <a:p>
              <a:r>
                <a:rPr lang="en-US" altLang="zh-CN"/>
                <a:t>20%</a:t>
              </a:r>
            </a:p>
          </p:txBody>
        </p:sp>
        <p:sp>
          <p:nvSpPr>
            <p:cNvPr id="7" name="矩形 6"/>
            <p:cNvSpPr/>
            <p:nvPr/>
          </p:nvSpPr>
          <p:spPr>
            <a:xfrm>
              <a:off x="6308" y="200"/>
              <a:ext cx="162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3290" y="734060"/>
            <a:ext cx="10515600" cy="4034790"/>
          </a:xfrm>
        </p:spPr>
        <p:txBody>
          <a:bodyPr>
            <a:normAutofit/>
          </a:bodyPr>
          <a:lstStyle/>
          <a:p>
            <a:pPr>
              <a:lnSpc>
                <a:spcPct val="200000"/>
              </a:lnSpc>
            </a:pPr>
            <a:r>
              <a:rPr lang="zh-CN" altLang="en-US"/>
              <a:t>结果</a:t>
            </a:r>
            <a:r>
              <a:rPr lang="en-US" altLang="zh-CN"/>
              <a:t>......</a:t>
            </a:r>
            <a:br>
              <a:rPr lang="zh-CN" altLang="en-US"/>
            </a:br>
            <a:r>
              <a:rPr lang="zh-CN" altLang="en-US"/>
              <a:t>《凡尔赛条约》指出：</a:t>
            </a:r>
            <a:br>
              <a:rPr lang="zh-CN" altLang="en-US"/>
            </a:br>
            <a:r>
              <a:rPr lang="zh-CN" altLang="en-US"/>
              <a:t>  德国对山东的经济政治权转交给日本！</a:t>
            </a:r>
          </a:p>
        </p:txBody>
      </p:sp>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8" name="组合 7"/>
          <p:cNvGrpSpPr/>
          <p:nvPr/>
        </p:nvGrpSpPr>
        <p:grpSpPr>
          <a:xfrm>
            <a:off x="4005580" y="127000"/>
            <a:ext cx="5616575" cy="508000"/>
            <a:chOff x="6308" y="200"/>
            <a:chExt cx="8845"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178" y="310"/>
              <a:ext cx="1228" cy="580"/>
            </a:xfrm>
            <a:prstGeom prst="rect">
              <a:avLst/>
            </a:prstGeom>
            <a:noFill/>
          </p:spPr>
          <p:txBody>
            <a:bodyPr wrap="square" rtlCol="0">
              <a:spAutoFit/>
            </a:bodyPr>
            <a:lstStyle/>
            <a:p>
              <a:r>
                <a:rPr lang="en-US" altLang="zh-CN"/>
                <a:t>22%</a:t>
              </a:r>
            </a:p>
          </p:txBody>
        </p:sp>
        <p:sp>
          <p:nvSpPr>
            <p:cNvPr id="7" name="矩形 6"/>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46100"/>
            <a:ext cx="10515600" cy="1325563"/>
          </a:xfrm>
        </p:spPr>
        <p:txBody>
          <a:bodyPr/>
          <a:lstStyle/>
          <a:p>
            <a:r>
              <a:rPr lang="zh-CN" altLang="en-US"/>
              <a:t>中国人爆发了</a:t>
            </a:r>
          </a:p>
        </p:txBody>
      </p:sp>
      <p:pic>
        <p:nvPicPr>
          <p:cNvPr id="7" name="内容占位符 6"/>
          <p:cNvPicPr>
            <a:picLocks noGrp="1" noChangeAspect="1"/>
          </p:cNvPicPr>
          <p:nvPr>
            <p:ph idx="1"/>
          </p:nvPr>
        </p:nvPicPr>
        <p:blipFill>
          <a:blip r:embed="rId3"/>
          <a:stretch>
            <a:fillRect/>
          </a:stretch>
        </p:blipFill>
        <p:spPr>
          <a:xfrm>
            <a:off x="407035" y="1691005"/>
            <a:ext cx="11378565" cy="4502150"/>
          </a:xfrm>
          <a:prstGeom prst="rect">
            <a:avLst/>
          </a:prstGeom>
        </p:spPr>
      </p:pic>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8" name="组合 7"/>
          <p:cNvGrpSpPr/>
          <p:nvPr/>
        </p:nvGrpSpPr>
        <p:grpSpPr>
          <a:xfrm>
            <a:off x="4005580" y="127000"/>
            <a:ext cx="5616575" cy="508000"/>
            <a:chOff x="6308" y="200"/>
            <a:chExt cx="8845"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695" y="310"/>
              <a:ext cx="1228" cy="580"/>
            </a:xfrm>
            <a:prstGeom prst="rect">
              <a:avLst/>
            </a:prstGeom>
            <a:noFill/>
          </p:spPr>
          <p:txBody>
            <a:bodyPr wrap="square" rtlCol="0">
              <a:spAutoFit/>
            </a:bodyPr>
            <a:lstStyle/>
            <a:p>
              <a:r>
                <a:rPr lang="en-US" altLang="zh-CN"/>
                <a:t>24%</a:t>
              </a:r>
            </a:p>
          </p:txBody>
        </p:sp>
        <p:sp>
          <p:nvSpPr>
            <p:cNvPr id="4" name="矩形 3"/>
            <p:cNvSpPr/>
            <p:nvPr/>
          </p:nvSpPr>
          <p:spPr>
            <a:xfrm>
              <a:off x="6308" y="200"/>
              <a:ext cx="215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9524" y="1255384"/>
            <a:ext cx="10515600" cy="1325563"/>
          </a:xfrm>
        </p:spPr>
        <p:txBody>
          <a:bodyPr/>
          <a:lstStyle/>
          <a:p>
            <a:r>
              <a:rPr lang="zh-CN" altLang="en-US" dirty="0"/>
              <a:t>确切来说这一次无产阶级怒了！</a:t>
            </a:r>
          </a:p>
        </p:txBody>
      </p:sp>
      <p:sp>
        <p:nvSpPr>
          <p:cNvPr id="4" name="文本框 3"/>
          <p:cNvSpPr txBox="1"/>
          <p:nvPr/>
        </p:nvSpPr>
        <p:spPr>
          <a:xfrm>
            <a:off x="791527" y="2650797"/>
            <a:ext cx="8825865" cy="3046095"/>
          </a:xfrm>
          <a:prstGeom prst="rect">
            <a:avLst/>
          </a:prstGeom>
          <a:noFill/>
        </p:spPr>
        <p:txBody>
          <a:bodyPr wrap="square" rtlCol="0" anchor="t">
            <a:spAutoFit/>
          </a:bodyPr>
          <a:lstStyle/>
          <a:p>
            <a:pPr>
              <a:lnSpc>
                <a:spcPct val="150000"/>
              </a:lnSpc>
            </a:pPr>
            <a:r>
              <a:rPr lang="en-US" altLang="zh-CN" sz="3200" dirty="0">
                <a:latin typeface="方正启体简体" panose="03000509000000000000" charset="-122"/>
                <a:ea typeface="方正启体简体" panose="03000509000000000000" charset="-122"/>
                <a:cs typeface="方正启体简体" panose="03000509000000000000" charset="-122"/>
              </a:rPr>
              <a:t>1919</a:t>
            </a:r>
            <a:r>
              <a:rPr lang="zh-CN" altLang="en-US" sz="3200" dirty="0">
                <a:latin typeface="方正启体简体" panose="03000509000000000000" charset="-122"/>
                <a:ea typeface="方正启体简体" panose="03000509000000000000" charset="-122"/>
                <a:cs typeface="方正启体简体" panose="03000509000000000000" charset="-122"/>
              </a:rPr>
              <a:t>年</a:t>
            </a:r>
            <a:r>
              <a:rPr lang="en-US" altLang="zh-CN" sz="3200" dirty="0">
                <a:latin typeface="方正启体简体" panose="03000509000000000000" charset="-122"/>
                <a:ea typeface="方正启体简体" panose="03000509000000000000" charset="-122"/>
                <a:cs typeface="方正启体简体" panose="03000509000000000000" charset="-122"/>
              </a:rPr>
              <a:t>5</a:t>
            </a:r>
            <a:r>
              <a:rPr lang="zh-CN" altLang="en-US" sz="3200" dirty="0">
                <a:latin typeface="方正启体简体" panose="03000509000000000000" charset="-122"/>
                <a:ea typeface="方正启体简体" panose="03000509000000000000" charset="-122"/>
                <a:cs typeface="方正启体简体" panose="03000509000000000000" charset="-122"/>
              </a:rPr>
              <a:t>月</a:t>
            </a:r>
            <a:r>
              <a:rPr lang="en-US" altLang="zh-CN" sz="3200" dirty="0">
                <a:latin typeface="方正启体简体" panose="03000509000000000000" charset="-122"/>
                <a:ea typeface="方正启体简体" panose="03000509000000000000" charset="-122"/>
                <a:cs typeface="方正启体简体" panose="03000509000000000000" charset="-122"/>
              </a:rPr>
              <a:t>4</a:t>
            </a:r>
            <a:r>
              <a:rPr lang="zh-CN" altLang="en-US" sz="3200" dirty="0">
                <a:latin typeface="方正启体简体" panose="03000509000000000000" charset="-122"/>
                <a:ea typeface="方正启体简体" panose="03000509000000000000" charset="-122"/>
                <a:cs typeface="方正启体简体" panose="03000509000000000000" charset="-122"/>
              </a:rPr>
              <a:t>日</a:t>
            </a:r>
          </a:p>
          <a:p>
            <a:pPr>
              <a:lnSpc>
                <a:spcPct val="150000"/>
              </a:lnSpc>
            </a:pPr>
            <a:r>
              <a:rPr lang="zh-CN" altLang="en-US" sz="3200" dirty="0">
                <a:latin typeface="方正启体简体" panose="03000509000000000000" charset="-122"/>
                <a:ea typeface="方正启体简体" panose="03000509000000000000" charset="-122"/>
                <a:cs typeface="方正启体简体" panose="03000509000000000000" charset="-122"/>
              </a:rPr>
              <a:t>北京</a:t>
            </a:r>
            <a:r>
              <a:rPr lang="zh-CN" altLang="en-US" sz="3200" dirty="0">
                <a:latin typeface="方正启体简体" panose="03000509000000000000" charset="-122"/>
                <a:ea typeface="方正启体简体" panose="03000509000000000000" charset="-122"/>
                <a:cs typeface="方正启体简体" panose="03000509000000000000" charset="-122"/>
                <a:sym typeface="+mn-ea"/>
              </a:rPr>
              <a:t>天安门前</a:t>
            </a:r>
            <a:endParaRPr lang="zh-CN" altLang="en-US" sz="3200" dirty="0">
              <a:latin typeface="方正启体简体" panose="03000509000000000000" charset="-122"/>
              <a:ea typeface="方正启体简体" panose="03000509000000000000" charset="-122"/>
              <a:cs typeface="方正启体简体" panose="03000509000000000000" charset="-122"/>
            </a:endParaRPr>
          </a:p>
          <a:p>
            <a:pPr>
              <a:lnSpc>
                <a:spcPct val="150000"/>
              </a:lnSpc>
            </a:pPr>
            <a:r>
              <a:rPr lang="en-US" altLang="zh-CN" sz="3200" dirty="0">
                <a:latin typeface="方正启体简体" panose="03000509000000000000" charset="-122"/>
                <a:ea typeface="方正启体简体" panose="03000509000000000000" charset="-122"/>
                <a:cs typeface="方正启体简体" panose="03000509000000000000" charset="-122"/>
              </a:rPr>
              <a:t>3 0 0 0</a:t>
            </a:r>
            <a:r>
              <a:rPr lang="zh-CN" altLang="en-US" sz="3200" dirty="0">
                <a:latin typeface="方正启体简体" panose="03000509000000000000" charset="-122"/>
                <a:ea typeface="方正启体简体" panose="03000509000000000000" charset="-122"/>
                <a:cs typeface="方正启体简体" panose="03000509000000000000" charset="-122"/>
              </a:rPr>
              <a:t>余名学生游行示威</a:t>
            </a:r>
          </a:p>
          <a:p>
            <a:pPr>
              <a:lnSpc>
                <a:spcPct val="150000"/>
              </a:lnSpc>
            </a:pPr>
            <a:r>
              <a:rPr lang="en-US" altLang="zh-CN" sz="3200" dirty="0">
                <a:latin typeface="方正启体简体" panose="03000509000000000000" charset="-122"/>
                <a:ea typeface="方正启体简体" panose="03000509000000000000" charset="-122"/>
                <a:cs typeface="方正启体简体" panose="03000509000000000000" charset="-122"/>
              </a:rPr>
              <a:t>————</a:t>
            </a:r>
            <a:r>
              <a:rPr lang="zh-CN" altLang="en-US" sz="3200" dirty="0">
                <a:latin typeface="方正启体简体" panose="03000509000000000000" charset="-122"/>
                <a:ea typeface="方正启体简体" panose="03000509000000000000" charset="-122"/>
                <a:cs typeface="方正启体简体" panose="03000509000000000000" charset="-122"/>
              </a:rPr>
              <a:t>外争国权，内惩国贼！</a:t>
            </a:r>
          </a:p>
        </p:txBody>
      </p:sp>
      <p:pic>
        <p:nvPicPr>
          <p:cNvPr id="6" name="内容占位符 9"/>
          <p:cNvPicPr>
            <a:picLocks noGrp="1" noChangeAspect="1"/>
          </p:cNvPicPr>
          <p:nvPr>
            <p:ph idx="1"/>
          </p:nvPr>
        </p:nvPicPr>
        <p:blipFill>
          <a:blip r:embed="rId4"/>
          <a:srcRect l="9980" t="14785" r="15882" b="12721"/>
          <a:stretch>
            <a:fillRect/>
          </a:stretch>
        </p:blipFill>
        <p:spPr>
          <a:xfrm>
            <a:off x="7481570" y="3659790"/>
            <a:ext cx="4281170" cy="2858135"/>
          </a:xfrm>
          <a:prstGeom prst="rect">
            <a:avLst/>
          </a:prstGeom>
        </p:spPr>
      </p:pic>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8" name="组合 7"/>
          <p:cNvGrpSpPr/>
          <p:nvPr/>
        </p:nvGrpSpPr>
        <p:grpSpPr>
          <a:xfrm>
            <a:off x="4005580" y="127000"/>
            <a:ext cx="5616575" cy="508000"/>
            <a:chOff x="6308" y="200"/>
            <a:chExt cx="8845"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392" y="310"/>
              <a:ext cx="1228" cy="580"/>
            </a:xfrm>
            <a:prstGeom prst="rect">
              <a:avLst/>
            </a:prstGeom>
            <a:noFill/>
          </p:spPr>
          <p:txBody>
            <a:bodyPr wrap="square" rtlCol="0">
              <a:spAutoFit/>
            </a:bodyPr>
            <a:lstStyle/>
            <a:p>
              <a:r>
                <a:rPr lang="en-US" altLang="zh-CN"/>
                <a:t>25%</a:t>
              </a:r>
            </a:p>
          </p:txBody>
        </p:sp>
        <p:sp>
          <p:nvSpPr>
            <p:cNvPr id="9" name="矩形 8"/>
            <p:cNvSpPr/>
            <p:nvPr/>
          </p:nvSpPr>
          <p:spPr>
            <a:xfrm>
              <a:off x="6308" y="200"/>
              <a:ext cx="188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4931" y="1589843"/>
            <a:ext cx="10515600" cy="1325563"/>
          </a:xfrm>
        </p:spPr>
        <p:txBody>
          <a:bodyPr/>
          <a:lstStyle/>
          <a:p>
            <a:r>
              <a:rPr lang="zh-CN" altLang="en-US" dirty="0"/>
              <a:t>继续愤怒！</a:t>
            </a:r>
          </a:p>
        </p:txBody>
      </p:sp>
      <p:sp>
        <p:nvSpPr>
          <p:cNvPr id="4" name="文本框 3"/>
          <p:cNvSpPr txBox="1"/>
          <p:nvPr/>
        </p:nvSpPr>
        <p:spPr>
          <a:xfrm>
            <a:off x="780097" y="3322539"/>
            <a:ext cx="8825865" cy="2306955"/>
          </a:xfrm>
          <a:prstGeom prst="rect">
            <a:avLst/>
          </a:prstGeom>
          <a:noFill/>
        </p:spPr>
        <p:txBody>
          <a:bodyPr wrap="square" rtlCol="0" anchor="t">
            <a:spAutoFit/>
          </a:bodyPr>
          <a:lstStyle/>
          <a:p>
            <a:pPr>
              <a:lnSpc>
                <a:spcPct val="150000"/>
              </a:lnSpc>
            </a:pPr>
            <a:r>
              <a:rPr lang="en-US" altLang="zh-CN" sz="3200" dirty="0">
                <a:latin typeface="方正启体简体" panose="03000509000000000000" charset="-122"/>
                <a:ea typeface="方正启体简体" panose="03000509000000000000" charset="-122"/>
                <a:cs typeface="方正启体简体" panose="03000509000000000000" charset="-122"/>
              </a:rPr>
              <a:t>1919</a:t>
            </a:r>
            <a:r>
              <a:rPr lang="zh-CN" altLang="en-US" sz="3200" dirty="0">
                <a:latin typeface="方正启体简体" panose="03000509000000000000" charset="-122"/>
                <a:ea typeface="方正启体简体" panose="03000509000000000000" charset="-122"/>
                <a:cs typeface="方正启体简体" panose="03000509000000000000" charset="-122"/>
              </a:rPr>
              <a:t>年</a:t>
            </a:r>
            <a:r>
              <a:rPr lang="en-US" altLang="zh-CN" sz="3200" dirty="0">
                <a:latin typeface="方正启体简体" panose="03000509000000000000" charset="-122"/>
                <a:ea typeface="方正启体简体" panose="03000509000000000000" charset="-122"/>
                <a:cs typeface="方正启体简体" panose="03000509000000000000" charset="-122"/>
              </a:rPr>
              <a:t>6</a:t>
            </a:r>
            <a:r>
              <a:rPr lang="zh-CN" altLang="en-US" sz="3200" dirty="0">
                <a:latin typeface="方正启体简体" panose="03000509000000000000" charset="-122"/>
                <a:ea typeface="方正启体简体" panose="03000509000000000000" charset="-122"/>
                <a:cs typeface="方正启体简体" panose="03000509000000000000" charset="-122"/>
              </a:rPr>
              <a:t>月</a:t>
            </a:r>
            <a:r>
              <a:rPr lang="en-US" altLang="zh-CN" sz="3200" dirty="0">
                <a:latin typeface="方正启体简体" panose="03000509000000000000" charset="-122"/>
                <a:ea typeface="方正启体简体" panose="03000509000000000000" charset="-122"/>
                <a:cs typeface="方正启体简体" panose="03000509000000000000" charset="-122"/>
              </a:rPr>
              <a:t>5</a:t>
            </a:r>
            <a:r>
              <a:rPr lang="zh-CN" altLang="en-US" sz="3200" dirty="0">
                <a:latin typeface="方正启体简体" panose="03000509000000000000" charset="-122"/>
                <a:ea typeface="方正启体简体" panose="03000509000000000000" charset="-122"/>
                <a:cs typeface="方正启体简体" panose="03000509000000000000" charset="-122"/>
              </a:rPr>
              <a:t>日</a:t>
            </a:r>
          </a:p>
          <a:p>
            <a:pPr>
              <a:lnSpc>
                <a:spcPct val="150000"/>
              </a:lnSpc>
            </a:pPr>
            <a:r>
              <a:rPr lang="zh-CN" altLang="en-US" sz="3200" dirty="0">
                <a:latin typeface="方正启体简体" panose="03000509000000000000" charset="-122"/>
                <a:ea typeface="方正启体简体" panose="03000509000000000000" charset="-122"/>
                <a:cs typeface="方正启体简体" panose="03000509000000000000" charset="-122"/>
              </a:rPr>
              <a:t>上海</a:t>
            </a:r>
          </a:p>
          <a:p>
            <a:pPr>
              <a:lnSpc>
                <a:spcPct val="150000"/>
              </a:lnSpc>
            </a:pPr>
            <a:r>
              <a:rPr lang="en-US" altLang="zh-CN" sz="3200" dirty="0">
                <a:latin typeface="方正启体简体" panose="03000509000000000000" charset="-122"/>
                <a:ea typeface="方正启体简体" panose="03000509000000000000" charset="-122"/>
                <a:cs typeface="方正启体简体" panose="03000509000000000000" charset="-122"/>
              </a:rPr>
              <a:t>2</a:t>
            </a:r>
            <a:r>
              <a:rPr lang="zh-CN" altLang="en-US" sz="3200" dirty="0">
                <a:latin typeface="方正启体简体" panose="03000509000000000000" charset="-122"/>
                <a:ea typeface="方正启体简体" panose="03000509000000000000" charset="-122"/>
                <a:cs typeface="方正启体简体" panose="03000509000000000000" charset="-122"/>
              </a:rPr>
              <a:t>万余名工人罢工</a:t>
            </a:r>
            <a:r>
              <a:rPr lang="en-US" altLang="zh-CN" sz="3200" dirty="0">
                <a:latin typeface="方正启体简体" panose="03000509000000000000" charset="-122"/>
                <a:ea typeface="方正启体简体" panose="03000509000000000000" charset="-122"/>
                <a:cs typeface="方正启体简体" panose="03000509000000000000" charset="-122"/>
              </a:rPr>
              <a:t>——</a:t>
            </a:r>
            <a:r>
              <a:rPr lang="zh-CN" altLang="en-US" sz="3200" dirty="0">
                <a:latin typeface="方正启体简体" panose="03000509000000000000" charset="-122"/>
                <a:ea typeface="方正启体简体" panose="03000509000000000000" charset="-122"/>
                <a:cs typeface="方正启体简体" panose="03000509000000000000" charset="-122"/>
              </a:rPr>
              <a:t>拒绝合约签字</a:t>
            </a:r>
          </a:p>
        </p:txBody>
      </p:sp>
      <p:pic>
        <p:nvPicPr>
          <p:cNvPr id="7" name="图片 6"/>
          <p:cNvPicPr>
            <a:picLocks noChangeAspect="1"/>
          </p:cNvPicPr>
          <p:nvPr/>
        </p:nvPicPr>
        <p:blipFill>
          <a:blip r:embed="rId3"/>
          <a:srcRect l="396" t="1505" r="-509" b="410"/>
          <a:stretch>
            <a:fillRect/>
          </a:stretch>
        </p:blipFill>
        <p:spPr>
          <a:xfrm>
            <a:off x="7590155" y="3324444"/>
            <a:ext cx="4064000" cy="2305050"/>
          </a:xfrm>
          <a:prstGeom prst="rect">
            <a:avLst/>
          </a:prstGeom>
        </p:spPr>
      </p:pic>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8" name="组合 7"/>
          <p:cNvGrpSpPr/>
          <p:nvPr/>
        </p:nvGrpSpPr>
        <p:grpSpPr>
          <a:xfrm>
            <a:off x="4005580" y="127000"/>
            <a:ext cx="5616575" cy="508000"/>
            <a:chOff x="6308" y="200"/>
            <a:chExt cx="8845" cy="800"/>
          </a:xfrm>
        </p:grpSpPr>
        <p:sp>
          <p:nvSpPr>
            <p:cNvPr id="5" name="矩形 4"/>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15" y="310"/>
              <a:ext cx="1228" cy="580"/>
            </a:xfrm>
            <a:prstGeom prst="rect">
              <a:avLst/>
            </a:prstGeom>
            <a:noFill/>
          </p:spPr>
          <p:txBody>
            <a:bodyPr wrap="square" rtlCol="0">
              <a:spAutoFit/>
            </a:bodyPr>
            <a:lstStyle/>
            <a:p>
              <a:r>
                <a:rPr lang="en-US" altLang="zh-CN"/>
                <a:t>26%</a:t>
              </a:r>
            </a:p>
          </p:txBody>
        </p:sp>
        <p:sp>
          <p:nvSpPr>
            <p:cNvPr id="9" name="矩形 8"/>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9"/>
          <p:cNvSpPr/>
          <p:nvPr/>
        </p:nvSpPr>
        <p:spPr>
          <a:xfrm>
            <a:off x="1019810" y="464732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sz="2400"/>
          </a:p>
        </p:txBody>
      </p:sp>
      <p:sp>
        <p:nvSpPr>
          <p:cNvPr id="5" name="文本框 4"/>
          <p:cNvSpPr txBox="1"/>
          <p:nvPr/>
        </p:nvSpPr>
        <p:spPr>
          <a:xfrm>
            <a:off x="1019810" y="826770"/>
            <a:ext cx="5718810" cy="706755"/>
          </a:xfrm>
          <a:prstGeom prst="rect">
            <a:avLst/>
          </a:prstGeom>
          <a:noFill/>
        </p:spPr>
        <p:txBody>
          <a:bodyPr wrap="square" rtlCol="0">
            <a:spAutoFit/>
          </a:bodyPr>
          <a:lstStyle/>
          <a:p>
            <a:r>
              <a:rPr lang="zh-CN" altLang="en-US" sz="4000">
                <a:latin typeface="方正启体简体" panose="03000509000000000000" charset="-122"/>
                <a:ea typeface="方正启体简体" panose="03000509000000000000" charset="-122"/>
              </a:rPr>
              <a:t>新力量的崛起</a:t>
            </a:r>
          </a:p>
        </p:txBody>
      </p:sp>
      <p:sp>
        <p:nvSpPr>
          <p:cNvPr id="14" name="object 61"/>
          <p:cNvSpPr txBox="1"/>
          <p:nvPr/>
        </p:nvSpPr>
        <p:spPr>
          <a:xfrm>
            <a:off x="1943735" y="4531360"/>
            <a:ext cx="2105660" cy="1527810"/>
          </a:xfrm>
          <a:prstGeom prst="rect">
            <a:avLst/>
          </a:prstGeom>
        </p:spPr>
        <p:txBody>
          <a:bodyPr vert="horz" wrap="square" lIns="0" tIns="209550" rIns="0" bIns="0" rtlCol="0">
            <a:spAutoFit/>
          </a:bodyPr>
          <a:lstStyle/>
          <a:p>
            <a:pPr algn="ctr">
              <a:lnSpc>
                <a:spcPct val="100000"/>
              </a:lnSpc>
              <a:spcBef>
                <a:spcPts val="1300"/>
              </a:spcBef>
            </a:pPr>
            <a:r>
              <a:rPr lang="en-US" sz="2400" b="1" spc="-150" dirty="0">
                <a:latin typeface="黑体" panose="02010609060101010101" pitchFamily="49" charset="-122"/>
                <a:ea typeface="黑体" panose="02010609060101010101" pitchFamily="49" charset="-122"/>
                <a:cs typeface="黑体" panose="02010609060101010101" pitchFamily="49" charset="-122"/>
              </a:rPr>
              <a:t>1912</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清帝退位</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民国成立</a:t>
            </a:r>
          </a:p>
        </p:txBody>
      </p:sp>
      <p:grpSp>
        <p:nvGrpSpPr>
          <p:cNvPr id="15" name="组合 14"/>
          <p:cNvGrpSpPr/>
          <p:nvPr/>
        </p:nvGrpSpPr>
        <p:grpSpPr>
          <a:xfrm>
            <a:off x="3007360" y="3273425"/>
            <a:ext cx="87630" cy="1485265"/>
            <a:chOff x="9893" y="4384"/>
            <a:chExt cx="138" cy="3872"/>
          </a:xfrm>
        </p:grpSpPr>
        <p:sp>
          <p:nvSpPr>
            <p:cNvPr id="16"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17"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sp>
        <p:nvSpPr>
          <p:cNvPr id="20" name="矩形 19"/>
          <p:cNvSpPr/>
          <p:nvPr/>
        </p:nvSpPr>
        <p:spPr>
          <a:xfrm>
            <a:off x="6834891" y="4728963"/>
            <a:ext cx="1731645" cy="152527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内容占位符 20"/>
          <p:cNvPicPr>
            <a:picLocks noGrp="1" noChangeAspect="1"/>
          </p:cNvPicPr>
          <p:nvPr>
            <p:ph idx="1"/>
          </p:nvPr>
        </p:nvPicPr>
        <p:blipFill>
          <a:blip r:embed="rId4"/>
          <a:stretch>
            <a:fillRect/>
          </a:stretch>
        </p:blipFill>
        <p:spPr>
          <a:xfrm>
            <a:off x="2042795" y="2214245"/>
            <a:ext cx="1014730" cy="1325880"/>
          </a:xfrm>
          <a:prstGeom prst="rect">
            <a:avLst/>
          </a:prstGeom>
        </p:spPr>
      </p:pic>
      <p:sp>
        <p:nvSpPr>
          <p:cNvPr id="10" name="object 61"/>
          <p:cNvSpPr txBox="1"/>
          <p:nvPr/>
        </p:nvSpPr>
        <p:spPr>
          <a:xfrm>
            <a:off x="4369435" y="4531360"/>
            <a:ext cx="2105660" cy="1114425"/>
          </a:xfrm>
          <a:prstGeom prst="rect">
            <a:avLst/>
          </a:prstGeom>
        </p:spPr>
        <p:txBody>
          <a:bodyPr vert="horz" wrap="square" lIns="0" tIns="209550" rIns="0" bIns="0" rtlCol="0">
            <a:spAutoFit/>
          </a:bodyPr>
          <a:lstStyle/>
          <a:p>
            <a:pPr algn="ctr">
              <a:lnSpc>
                <a:spcPct val="100000"/>
              </a:lnSpc>
              <a:spcBef>
                <a:spcPts val="1300"/>
              </a:spcBef>
            </a:pPr>
            <a:r>
              <a:rPr lang="en-US" sz="2400" spc="-150" dirty="0">
                <a:latin typeface="黑体" panose="02010609060101010101" pitchFamily="49" charset="-122"/>
                <a:ea typeface="黑体" panose="02010609060101010101" pitchFamily="49" charset="-122"/>
                <a:cs typeface="黑体" panose="02010609060101010101" pitchFamily="49" charset="-122"/>
              </a:rPr>
              <a:t>1915</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年</a:t>
            </a:r>
          </a:p>
          <a:p>
            <a:pPr algn="ctr">
              <a:lnSpc>
                <a:spcPct val="100000"/>
              </a:lnSpc>
              <a:spcBef>
                <a:spcPts val="1300"/>
              </a:spcBef>
            </a:pPr>
            <a:r>
              <a:rPr lang="zh-CN" altLang="en-US" sz="2400" spc="-150" dirty="0">
                <a:latin typeface="黑体" panose="02010609060101010101" pitchFamily="49" charset="-122"/>
                <a:ea typeface="黑体" panose="02010609060101010101" pitchFamily="49" charset="-122"/>
                <a:cs typeface="黑体" panose="02010609060101010101" pitchFamily="49" charset="-122"/>
              </a:rPr>
              <a:t>新文化运动</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12" name="组合 11"/>
          <p:cNvGrpSpPr/>
          <p:nvPr/>
        </p:nvGrpSpPr>
        <p:grpSpPr>
          <a:xfrm>
            <a:off x="5341620" y="3273425"/>
            <a:ext cx="87630" cy="1485265"/>
            <a:chOff x="9893" y="4384"/>
            <a:chExt cx="138" cy="3872"/>
          </a:xfrm>
        </p:grpSpPr>
        <p:sp>
          <p:nvSpPr>
            <p:cNvPr id="13"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22"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pic>
        <p:nvPicPr>
          <p:cNvPr id="23" name="图片 22"/>
          <p:cNvPicPr>
            <a:picLocks noChangeAspect="1"/>
          </p:cNvPicPr>
          <p:nvPr/>
        </p:nvPicPr>
        <p:blipFill>
          <a:blip r:embed="rId5"/>
          <a:stretch>
            <a:fillRect/>
          </a:stretch>
        </p:blipFill>
        <p:spPr>
          <a:xfrm>
            <a:off x="3057525" y="2205355"/>
            <a:ext cx="1005840" cy="1334135"/>
          </a:xfrm>
          <a:prstGeom prst="rect">
            <a:avLst/>
          </a:prstGeom>
        </p:spPr>
      </p:pic>
      <p:pic>
        <p:nvPicPr>
          <p:cNvPr id="4" name="内容占位符 3"/>
          <p:cNvPicPr>
            <a:picLocks noChangeAspect="1"/>
          </p:cNvPicPr>
          <p:nvPr/>
        </p:nvPicPr>
        <p:blipFill>
          <a:blip r:embed="rId6"/>
          <a:stretch>
            <a:fillRect/>
          </a:stretch>
        </p:blipFill>
        <p:spPr>
          <a:xfrm>
            <a:off x="4286250" y="2205355"/>
            <a:ext cx="1099820" cy="1333500"/>
          </a:xfrm>
          <a:prstGeom prst="rect">
            <a:avLst/>
          </a:prstGeom>
        </p:spPr>
      </p:pic>
      <p:pic>
        <p:nvPicPr>
          <p:cNvPr id="2" name="图片 1"/>
          <p:cNvPicPr>
            <a:picLocks noChangeAspect="1"/>
          </p:cNvPicPr>
          <p:nvPr/>
        </p:nvPicPr>
        <p:blipFill>
          <a:blip r:embed="rId7"/>
          <a:srcRect b="6138"/>
          <a:stretch>
            <a:fillRect/>
          </a:stretch>
        </p:blipFill>
        <p:spPr>
          <a:xfrm>
            <a:off x="5386070" y="2228215"/>
            <a:ext cx="1089025" cy="1301115"/>
          </a:xfrm>
          <a:prstGeom prst="rect">
            <a:avLst/>
          </a:prstGeom>
        </p:spPr>
      </p:pic>
      <p:sp>
        <p:nvSpPr>
          <p:cNvPr id="3" name="object 61"/>
          <p:cNvSpPr txBox="1"/>
          <p:nvPr/>
        </p:nvSpPr>
        <p:spPr>
          <a:xfrm>
            <a:off x="6738620" y="4561840"/>
            <a:ext cx="2105660" cy="1052830"/>
          </a:xfrm>
          <a:prstGeom prst="rect">
            <a:avLst/>
          </a:prstGeom>
        </p:spPr>
        <p:txBody>
          <a:bodyPr vert="horz" wrap="square" lIns="0" tIns="209550" rIns="0" bIns="0" rtlCol="0">
            <a:spAutoFit/>
          </a:bodyPr>
          <a:lstStyle/>
          <a:p>
            <a:pPr algn="ctr">
              <a:lnSpc>
                <a:spcPct val="100000"/>
              </a:lnSpc>
              <a:spcBef>
                <a:spcPts val="1300"/>
              </a:spcBef>
            </a:pPr>
            <a:r>
              <a:rPr lang="en-US" sz="2400" spc="-150" dirty="0">
                <a:latin typeface="黑体" panose="02010609060101010101" pitchFamily="49" charset="-122"/>
                <a:ea typeface="黑体" panose="02010609060101010101" pitchFamily="49" charset="-122"/>
                <a:cs typeface="黑体" panose="02010609060101010101" pitchFamily="49" charset="-122"/>
              </a:rPr>
              <a:t>1919</a:t>
            </a:r>
            <a:r>
              <a:rPr lang="zh-CN" altLang="en-US" sz="2400" spc="-150" dirty="0">
                <a:latin typeface="黑体" panose="02010609060101010101" pitchFamily="49" charset="-122"/>
                <a:ea typeface="黑体" panose="02010609060101010101" pitchFamily="49" charset="-122"/>
                <a:cs typeface="黑体" panose="02010609060101010101" pitchFamily="49" charset="-122"/>
              </a:rPr>
              <a:t>年</a:t>
            </a:r>
          </a:p>
          <a:p>
            <a:pPr algn="ctr">
              <a:lnSpc>
                <a:spcPct val="100000"/>
              </a:lnSpc>
              <a:spcBef>
                <a:spcPts val="1300"/>
              </a:spcBef>
            </a:pPr>
            <a:r>
              <a:rPr lang="zh-CN" altLang="en-US" sz="2000" dirty="0">
                <a:latin typeface="黑体" panose="02010609060101010101" pitchFamily="49" charset="-122"/>
                <a:ea typeface="黑体" panose="02010609060101010101" pitchFamily="49" charset="-122"/>
                <a:cs typeface="黑体" panose="02010609060101010101" pitchFamily="49" charset="-122"/>
              </a:rPr>
              <a:t>五四运动</a:t>
            </a:r>
          </a:p>
        </p:txBody>
      </p:sp>
      <p:grpSp>
        <p:nvGrpSpPr>
          <p:cNvPr id="7" name="组合 6"/>
          <p:cNvGrpSpPr/>
          <p:nvPr/>
        </p:nvGrpSpPr>
        <p:grpSpPr>
          <a:xfrm>
            <a:off x="7635240" y="3273425"/>
            <a:ext cx="87630" cy="1485265"/>
            <a:chOff x="9893" y="4384"/>
            <a:chExt cx="138" cy="3872"/>
          </a:xfrm>
        </p:grpSpPr>
        <p:sp>
          <p:nvSpPr>
            <p:cNvPr id="8" name="object 62"/>
            <p:cNvSpPr/>
            <p:nvPr/>
          </p:nvSpPr>
          <p:spPr>
            <a:xfrm>
              <a:off x="9963" y="4384"/>
              <a:ext cx="0" cy="328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sz="2400"/>
            </a:p>
          </p:txBody>
        </p:sp>
        <p:sp>
          <p:nvSpPr>
            <p:cNvPr id="9" name="object 60"/>
            <p:cNvSpPr/>
            <p:nvPr/>
          </p:nvSpPr>
          <p:spPr>
            <a:xfrm>
              <a:off x="9893" y="7952"/>
              <a:ext cx="139" cy="304"/>
            </a:xfrm>
            <a:prstGeom prst="rect">
              <a:avLst/>
            </a:prstGeom>
            <a:blipFill>
              <a:blip r:embed="rId3" cstate="print"/>
              <a:stretch>
                <a:fillRect/>
              </a:stretch>
            </a:blipFill>
          </p:spPr>
          <p:txBody>
            <a:bodyPr wrap="square" lIns="0" tIns="0" rIns="0" bIns="0" rtlCol="0"/>
            <a:lstStyle/>
            <a:p>
              <a:endParaRPr sz="2400"/>
            </a:p>
          </p:txBody>
        </p:sp>
      </p:grpSp>
      <p:pic>
        <p:nvPicPr>
          <p:cNvPr id="11" name="内容占位符 9"/>
          <p:cNvPicPr>
            <a:picLocks noChangeAspect="1"/>
          </p:cNvPicPr>
          <p:nvPr/>
        </p:nvPicPr>
        <p:blipFill>
          <a:blip r:embed="rId8"/>
          <a:srcRect l="38901" t="29297" r="42174" b="32548"/>
          <a:stretch>
            <a:fillRect/>
          </a:stretch>
        </p:blipFill>
        <p:spPr>
          <a:xfrm>
            <a:off x="6762115" y="2265680"/>
            <a:ext cx="917575" cy="1263650"/>
          </a:xfrm>
          <a:prstGeom prst="rect">
            <a:avLst/>
          </a:prstGeom>
        </p:spPr>
      </p:pic>
      <p:pic>
        <p:nvPicPr>
          <p:cNvPr id="18" name="图片 17"/>
          <p:cNvPicPr>
            <a:picLocks noChangeAspect="1"/>
          </p:cNvPicPr>
          <p:nvPr/>
        </p:nvPicPr>
        <p:blipFill>
          <a:blip r:embed="rId9"/>
          <a:srcRect l="41595" t="1505" r="26538" b="57416"/>
          <a:stretch>
            <a:fillRect/>
          </a:stretch>
        </p:blipFill>
        <p:spPr>
          <a:xfrm>
            <a:off x="7679690" y="2265680"/>
            <a:ext cx="1264285" cy="1264285"/>
          </a:xfrm>
          <a:prstGeom prst="rect">
            <a:avLst/>
          </a:prstGeom>
        </p:spPr>
      </p:pic>
      <p:sp>
        <p:nvSpPr>
          <p:cNvPr id="19"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4005580" y="127000"/>
            <a:ext cx="5615940" cy="508000"/>
            <a:chOff x="6308" y="200"/>
            <a:chExt cx="8844"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178" y="21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27%</a:t>
              </a:r>
            </a:p>
          </p:txBody>
        </p:sp>
      </p:gr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060"/>
            <a:ext cx="10515600" cy="1325563"/>
          </a:xfrm>
        </p:spPr>
        <p:txBody>
          <a:bodyPr/>
          <a:lstStyle/>
          <a:p>
            <a:pPr algn="ctr"/>
            <a:r>
              <a:rPr lang="en-US" altLang="zh-CN" sz="6000"/>
              <a:t>     </a:t>
            </a:r>
            <a:r>
              <a:rPr lang="zh-CN" altLang="en-US" sz="6000"/>
              <a:t>五四运动很重要！</a:t>
            </a:r>
          </a:p>
        </p:txBody>
      </p:sp>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3928745" y="105410"/>
            <a:ext cx="5615940" cy="508000"/>
            <a:chOff x="6308" y="200"/>
            <a:chExt cx="8844"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178" y="21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28%</a:t>
              </a:r>
            </a:p>
          </p:txBody>
        </p:sp>
      </p:gr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9140" y="975360"/>
            <a:ext cx="10515600" cy="1325563"/>
          </a:xfrm>
        </p:spPr>
        <p:txBody>
          <a:bodyPr/>
          <a:lstStyle/>
          <a:p>
            <a:r>
              <a:rPr lang="en-US" altLang="zh-CN"/>
              <a:t>1.</a:t>
            </a:r>
            <a:r>
              <a:rPr lang="zh-CN" altLang="en-US"/>
              <a:t>因为这次我们赢了</a:t>
            </a:r>
          </a:p>
        </p:txBody>
      </p:sp>
      <p:sp>
        <p:nvSpPr>
          <p:cNvPr id="3" name="内容占位符 2"/>
          <p:cNvSpPr>
            <a:spLocks noGrp="1"/>
          </p:cNvSpPr>
          <p:nvPr>
            <p:ph idx="1"/>
          </p:nvPr>
        </p:nvSpPr>
        <p:spPr>
          <a:xfrm>
            <a:off x="2193005" y="2039795"/>
            <a:ext cx="5846379" cy="4351338"/>
          </a:xfrm>
        </p:spPr>
        <p:txBody>
          <a:bodyPr/>
          <a:lstStyle/>
          <a:p>
            <a:pPr marL="0" indent="0" algn="ctr">
              <a:lnSpc>
                <a:spcPct val="200000"/>
              </a:lnSpc>
              <a:buNone/>
            </a:pPr>
            <a:r>
              <a:rPr lang="zh-CN" altLang="en-US" sz="3600" dirty="0"/>
              <a:t>通过代表团的努力</a:t>
            </a:r>
          </a:p>
          <a:p>
            <a:pPr marL="0" indent="0" algn="ctr">
              <a:lnSpc>
                <a:spcPct val="200000"/>
              </a:lnSpc>
              <a:buNone/>
            </a:pPr>
            <a:r>
              <a:rPr lang="zh-CN" altLang="en-US" sz="3600" dirty="0"/>
              <a:t>民心所向</a:t>
            </a:r>
          </a:p>
          <a:p>
            <a:pPr marL="0" indent="0" algn="ctr">
              <a:lnSpc>
                <a:spcPct val="200000"/>
              </a:lnSpc>
              <a:buNone/>
            </a:pPr>
            <a:r>
              <a:rPr lang="zh-CN" altLang="en-US" sz="3600" dirty="0"/>
              <a:t>最终没有在合约上签字</a:t>
            </a:r>
          </a:p>
        </p:txBody>
      </p:sp>
      <p:sp>
        <p:nvSpPr>
          <p:cNvPr id="4"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3928745" y="105410"/>
            <a:ext cx="5615940" cy="508000"/>
            <a:chOff x="6308" y="200"/>
            <a:chExt cx="8844"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178" y="21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29%</a:t>
              </a:r>
            </a:p>
          </p:txBody>
        </p:sp>
      </p:gr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586740" y="3578225"/>
            <a:ext cx="11304905" cy="1968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23795" y="3693160"/>
            <a:ext cx="2368550" cy="1154162"/>
          </a:xfrm>
          <a:prstGeom prst="rect">
            <a:avLst/>
          </a:prstGeom>
          <a:noFill/>
        </p:spPr>
        <p:txBody>
          <a:bodyPr wrap="square" rtlCol="0">
            <a:spAutoFit/>
          </a:bodyPr>
          <a:lstStyle/>
          <a:p>
            <a:pPr algn="ctr">
              <a:lnSpc>
                <a:spcPct val="150000"/>
              </a:lnSpc>
            </a:pPr>
            <a:r>
              <a:rPr lang="zh-CN" altLang="en-US" sz="2400" dirty="0">
                <a:ea typeface="方正启体简体" panose="03000509000000000000" charset="-122"/>
              </a:rPr>
              <a:t>太平天国</a:t>
            </a:r>
          </a:p>
          <a:p>
            <a:pPr algn="ctr">
              <a:lnSpc>
                <a:spcPct val="150000"/>
              </a:lnSpc>
            </a:pPr>
            <a:r>
              <a:rPr lang="zh-CN" altLang="en-US" sz="2400" dirty="0">
                <a:ea typeface="方正启体简体" panose="03000509000000000000" charset="-122"/>
              </a:rPr>
              <a:t>第二次鸦片战争</a:t>
            </a:r>
          </a:p>
        </p:txBody>
      </p:sp>
      <p:sp>
        <p:nvSpPr>
          <p:cNvPr id="2" name="文本框 1"/>
          <p:cNvSpPr txBox="1"/>
          <p:nvPr/>
        </p:nvSpPr>
        <p:spPr>
          <a:xfrm>
            <a:off x="266700" y="2491373"/>
            <a:ext cx="2707005" cy="1154162"/>
          </a:xfrm>
          <a:prstGeom prst="rect">
            <a:avLst/>
          </a:prstGeom>
          <a:noFill/>
        </p:spPr>
        <p:txBody>
          <a:bodyPr wrap="square" rtlCol="0">
            <a:spAutoFit/>
          </a:bodyPr>
          <a:lstStyle/>
          <a:p>
            <a:pPr algn="ctr">
              <a:lnSpc>
                <a:spcPct val="150000"/>
              </a:lnSpc>
            </a:pPr>
            <a:r>
              <a:rPr lang="zh-CN" altLang="en-US" sz="2400" dirty="0">
                <a:ea typeface="方正启体简体" panose="03000509000000000000" charset="-122"/>
              </a:rPr>
              <a:t>虎门销烟</a:t>
            </a:r>
            <a:endParaRPr lang="en-US" altLang="zh-CN" sz="2400" dirty="0">
              <a:ea typeface="方正启体简体" panose="03000509000000000000" charset="-122"/>
            </a:endParaRPr>
          </a:p>
          <a:p>
            <a:pPr algn="ctr">
              <a:lnSpc>
                <a:spcPct val="150000"/>
              </a:lnSpc>
            </a:pPr>
            <a:r>
              <a:rPr lang="en-US" altLang="zh-CN" sz="2400" dirty="0">
                <a:ea typeface="方正启体简体" panose="03000509000000000000" charset="-122"/>
              </a:rPr>
              <a:t>1840</a:t>
            </a:r>
            <a:r>
              <a:rPr lang="zh-CN" altLang="en-US" sz="2400" dirty="0">
                <a:ea typeface="方正启体简体" panose="03000509000000000000" charset="-122"/>
              </a:rPr>
              <a:t>年鸦片战争</a:t>
            </a:r>
          </a:p>
        </p:txBody>
      </p:sp>
      <p:sp>
        <p:nvSpPr>
          <p:cNvPr id="6" name="文本框 5"/>
          <p:cNvSpPr txBox="1"/>
          <p:nvPr/>
        </p:nvSpPr>
        <p:spPr>
          <a:xfrm>
            <a:off x="4522470" y="2491373"/>
            <a:ext cx="1593851" cy="1154162"/>
          </a:xfrm>
          <a:prstGeom prst="rect">
            <a:avLst/>
          </a:prstGeom>
          <a:noFill/>
        </p:spPr>
        <p:txBody>
          <a:bodyPr wrap="square" rtlCol="0">
            <a:spAutoFit/>
          </a:bodyPr>
          <a:lstStyle/>
          <a:p>
            <a:pPr>
              <a:lnSpc>
                <a:spcPct val="150000"/>
              </a:lnSpc>
            </a:pPr>
            <a:r>
              <a:rPr lang="zh-CN" sz="2400" dirty="0">
                <a:ea typeface="方正启体简体" panose="03000509000000000000" charset="-122"/>
              </a:rPr>
              <a:t>辛亥革命</a:t>
            </a:r>
          </a:p>
          <a:p>
            <a:pPr>
              <a:lnSpc>
                <a:spcPct val="150000"/>
              </a:lnSpc>
            </a:pPr>
            <a:r>
              <a:rPr lang="zh-CN" sz="2400" dirty="0">
                <a:ea typeface="方正启体简体" panose="03000509000000000000" charset="-122"/>
              </a:rPr>
              <a:t>巴黎和会</a:t>
            </a:r>
          </a:p>
        </p:txBody>
      </p:sp>
      <p:pic>
        <p:nvPicPr>
          <p:cNvPr id="5" name="内容占位符 9"/>
          <p:cNvPicPr>
            <a:picLocks noChangeAspect="1"/>
          </p:cNvPicPr>
          <p:nvPr/>
        </p:nvPicPr>
        <p:blipFill>
          <a:blip r:embed="rId2"/>
          <a:srcRect l="29209" t="33447" r="30243" b="26939"/>
          <a:stretch>
            <a:fillRect/>
          </a:stretch>
        </p:blipFill>
        <p:spPr>
          <a:xfrm>
            <a:off x="7280275" y="3033395"/>
            <a:ext cx="1269365" cy="1109345"/>
          </a:xfrm>
          <a:prstGeom prst="ellipse">
            <a:avLst/>
          </a:prstGeom>
        </p:spPr>
      </p:pic>
      <p:sp>
        <p:nvSpPr>
          <p:cNvPr id="14" name="文本框 13"/>
          <p:cNvSpPr txBox="1"/>
          <p:nvPr/>
        </p:nvSpPr>
        <p:spPr>
          <a:xfrm>
            <a:off x="6072822" y="1570038"/>
            <a:ext cx="3684270" cy="1383665"/>
          </a:xfrm>
          <a:prstGeom prst="rect">
            <a:avLst/>
          </a:prstGeom>
          <a:noFill/>
        </p:spPr>
        <p:txBody>
          <a:bodyPr wrap="square" rtlCol="0">
            <a:spAutoFit/>
          </a:bodyPr>
          <a:lstStyle/>
          <a:p>
            <a:pPr algn="ctr">
              <a:lnSpc>
                <a:spcPct val="150000"/>
              </a:lnSpc>
            </a:pPr>
            <a:r>
              <a:rPr lang="zh-CN" altLang="en-US" sz="2800">
                <a:ea typeface="方正启体简体" panose="03000509000000000000" charset="-122"/>
              </a:rPr>
              <a:t>我们要不要救亡图存！</a:t>
            </a:r>
          </a:p>
          <a:p>
            <a:pPr algn="ctr">
              <a:lnSpc>
                <a:spcPct val="150000"/>
              </a:lnSpc>
            </a:pPr>
            <a:r>
              <a:rPr lang="zh-CN" altLang="en-US" sz="2800">
                <a:ea typeface="方正启体简体" panose="03000509000000000000" charset="-122"/>
              </a:rPr>
              <a:t>要救要救！</a:t>
            </a:r>
          </a:p>
        </p:txBody>
      </p:sp>
      <p:sp>
        <p:nvSpPr>
          <p:cNvPr id="15" name="文本框 14"/>
          <p:cNvSpPr txBox="1"/>
          <p:nvPr/>
        </p:nvSpPr>
        <p:spPr>
          <a:xfrm>
            <a:off x="7082790" y="4455160"/>
            <a:ext cx="1664335" cy="1198880"/>
          </a:xfrm>
          <a:prstGeom prst="rect">
            <a:avLst/>
          </a:prstGeom>
          <a:noFill/>
        </p:spPr>
        <p:txBody>
          <a:bodyPr wrap="square" rtlCol="0">
            <a:spAutoFit/>
          </a:bodyPr>
          <a:lstStyle/>
          <a:p>
            <a:pPr algn="ctr">
              <a:lnSpc>
                <a:spcPct val="150000"/>
              </a:lnSpc>
            </a:pPr>
            <a:r>
              <a:rPr lang="en-US" altLang="zh-CN" sz="2400">
                <a:ea typeface="方正启体简体" panose="03000509000000000000" charset="-122"/>
              </a:rPr>
              <a:t>1919</a:t>
            </a:r>
            <a:r>
              <a:rPr lang="zh-CN" altLang="en-US" sz="2400">
                <a:ea typeface="方正启体简体" panose="03000509000000000000" charset="-122"/>
              </a:rPr>
              <a:t>年</a:t>
            </a:r>
          </a:p>
          <a:p>
            <a:pPr algn="ctr">
              <a:lnSpc>
                <a:spcPct val="150000"/>
              </a:lnSpc>
            </a:pPr>
            <a:r>
              <a:rPr lang="en-US" altLang="zh-CN" sz="2400">
                <a:ea typeface="方正启体简体" panose="03000509000000000000" charset="-122"/>
              </a:rPr>
              <a:t>54</a:t>
            </a:r>
            <a:r>
              <a:rPr lang="zh-CN" altLang="en-US" sz="2400">
                <a:ea typeface="方正启体简体" panose="03000509000000000000" charset="-122"/>
              </a:rPr>
              <a:t>运动</a:t>
            </a:r>
          </a:p>
        </p:txBody>
      </p:sp>
      <p:sp>
        <p:nvSpPr>
          <p:cNvPr id="16" name="标题 15"/>
          <p:cNvSpPr>
            <a:spLocks noGrp="1"/>
          </p:cNvSpPr>
          <p:nvPr>
            <p:ph type="title"/>
          </p:nvPr>
        </p:nvSpPr>
        <p:spPr>
          <a:xfrm>
            <a:off x="838200" y="613410"/>
            <a:ext cx="10515600" cy="1325563"/>
          </a:xfrm>
        </p:spPr>
        <p:txBody>
          <a:bodyPr/>
          <a:lstStyle/>
          <a:p>
            <a:r>
              <a:rPr lang="en-US" altLang="zh-CN"/>
              <a:t>2.</a:t>
            </a:r>
            <a:r>
              <a:rPr lang="zh-CN" altLang="en-US"/>
              <a:t>标志着新民主主义革命的开始</a:t>
            </a:r>
          </a:p>
        </p:txBody>
      </p:sp>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3928745" y="105410"/>
            <a:ext cx="5615940" cy="508000"/>
            <a:chOff x="6308" y="200"/>
            <a:chExt cx="8844"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178" y="21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32%</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36725" y="2901950"/>
            <a:ext cx="8856980" cy="696595"/>
          </a:xfrm>
        </p:spPr>
        <p:txBody>
          <a:bodyPr>
            <a:noAutofit/>
          </a:bodyPr>
          <a:lstStyle/>
          <a:p>
            <a:pPr marL="0" indent="0">
              <a:buNone/>
            </a:pPr>
            <a:r>
              <a:rPr kumimoji="1" lang="en-US" altLang="en-US" sz="6000" dirty="0">
                <a:solidFill>
                  <a:schemeClr val="bg1"/>
                </a:solidFill>
                <a:latin typeface="方正启体简体" panose="03000509000000000000" charset="-122"/>
              </a:rPr>
              <a:t>我知道你</a:t>
            </a:r>
            <a:r>
              <a:rPr kumimoji="1" lang="zh-CN" altLang="en-US" sz="6000" dirty="0">
                <a:solidFill>
                  <a:schemeClr val="bg1"/>
                </a:solidFill>
                <a:latin typeface="方正启体简体" panose="03000509000000000000" charset="-122"/>
              </a:rPr>
              <a:t>一定不是</a:t>
            </a:r>
            <a:r>
              <a:rPr kumimoji="1" lang="en-US" altLang="en-US" sz="6000" dirty="0">
                <a:solidFill>
                  <a:schemeClr val="bg1"/>
                </a:solidFill>
                <a:latin typeface="方正启体简体" panose="03000509000000000000" charset="-122"/>
              </a:rPr>
              <a:t>为了：</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586740" y="3578225"/>
            <a:ext cx="11304905" cy="1968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23795" y="3693160"/>
            <a:ext cx="2368550" cy="922020"/>
          </a:xfrm>
          <a:prstGeom prst="rect">
            <a:avLst/>
          </a:prstGeom>
          <a:noFill/>
        </p:spPr>
        <p:txBody>
          <a:bodyPr wrap="square" rtlCol="0">
            <a:spAutoFit/>
          </a:bodyPr>
          <a:lstStyle/>
          <a:p>
            <a:pPr algn="ctr">
              <a:lnSpc>
                <a:spcPct val="150000"/>
              </a:lnSpc>
            </a:pPr>
            <a:r>
              <a:rPr lang="zh-CN" altLang="en-US">
                <a:ea typeface="方正启体简体" panose="03000509000000000000" charset="-122"/>
              </a:rPr>
              <a:t>太平天国</a:t>
            </a:r>
          </a:p>
          <a:p>
            <a:pPr algn="ctr">
              <a:lnSpc>
                <a:spcPct val="150000"/>
              </a:lnSpc>
            </a:pPr>
            <a:r>
              <a:rPr lang="zh-CN" altLang="en-US">
                <a:ea typeface="方正启体简体" panose="03000509000000000000" charset="-122"/>
              </a:rPr>
              <a:t>第二次鸦片战争</a:t>
            </a:r>
          </a:p>
        </p:txBody>
      </p:sp>
      <p:sp>
        <p:nvSpPr>
          <p:cNvPr id="2" name="文本框 1"/>
          <p:cNvSpPr txBox="1"/>
          <p:nvPr/>
        </p:nvSpPr>
        <p:spPr>
          <a:xfrm>
            <a:off x="258445" y="2675890"/>
            <a:ext cx="2707005" cy="922020"/>
          </a:xfrm>
          <a:prstGeom prst="rect">
            <a:avLst/>
          </a:prstGeom>
          <a:noFill/>
        </p:spPr>
        <p:txBody>
          <a:bodyPr wrap="square" rtlCol="0">
            <a:spAutoFit/>
          </a:bodyPr>
          <a:lstStyle/>
          <a:p>
            <a:pPr algn="ctr">
              <a:lnSpc>
                <a:spcPct val="150000"/>
              </a:lnSpc>
            </a:pPr>
            <a:r>
              <a:rPr lang="zh-CN" altLang="en-US">
                <a:ea typeface="方正启体简体" panose="03000509000000000000" charset="-122"/>
              </a:rPr>
              <a:t>虎门销烟</a:t>
            </a:r>
            <a:endParaRPr lang="en-US" altLang="zh-CN">
              <a:ea typeface="方正启体简体" panose="03000509000000000000" charset="-122"/>
            </a:endParaRPr>
          </a:p>
          <a:p>
            <a:pPr algn="ctr">
              <a:lnSpc>
                <a:spcPct val="150000"/>
              </a:lnSpc>
            </a:pPr>
            <a:r>
              <a:rPr lang="en-US" altLang="zh-CN">
                <a:ea typeface="方正启体简体" panose="03000509000000000000" charset="-122"/>
              </a:rPr>
              <a:t>1840</a:t>
            </a:r>
            <a:r>
              <a:rPr lang="zh-CN" altLang="en-US">
                <a:ea typeface="方正启体简体" panose="03000509000000000000" charset="-122"/>
              </a:rPr>
              <a:t>年鸦片战争</a:t>
            </a:r>
          </a:p>
        </p:txBody>
      </p:sp>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rcRect l="28933" r="24367"/>
          <a:stretch>
            <a:fillRect/>
          </a:stretch>
        </p:blipFill>
        <p:spPr>
          <a:xfrm>
            <a:off x="1109345" y="2764790"/>
            <a:ext cx="889635" cy="1190625"/>
          </a:xfrm>
          <a:prstGeom prst="rect">
            <a:avLst/>
          </a:prstGeom>
        </p:spPr>
      </p:pic>
      <p:pic>
        <p:nvPicPr>
          <p:cNvPr id="9" name="图片 8"/>
          <p:cNvPicPr>
            <a:picLocks noChangeAspect="1"/>
          </p:cNvPicPr>
          <p:nvPr/>
        </p:nvPicPr>
        <p:blipFill>
          <a:blip r:embed="rId2">
            <a:clrChange>
              <a:clrFrom>
                <a:srgbClr val="FFFFFF">
                  <a:alpha val="100000"/>
                </a:srgbClr>
              </a:clrFrom>
              <a:clrTo>
                <a:srgbClr val="FFFFFF">
                  <a:alpha val="100000"/>
                  <a:alpha val="0"/>
                </a:srgbClr>
              </a:clrTo>
            </a:clrChange>
          </a:blip>
          <a:srcRect l="28933" r="24367"/>
          <a:stretch>
            <a:fillRect/>
          </a:stretch>
        </p:blipFill>
        <p:spPr>
          <a:xfrm>
            <a:off x="3162935" y="3693160"/>
            <a:ext cx="889635" cy="1190625"/>
          </a:xfrm>
          <a:prstGeom prst="rect">
            <a:avLst/>
          </a:prstGeom>
        </p:spPr>
      </p:pic>
      <p:sp>
        <p:nvSpPr>
          <p:cNvPr id="6" name="文本框 5"/>
          <p:cNvSpPr txBox="1"/>
          <p:nvPr/>
        </p:nvSpPr>
        <p:spPr>
          <a:xfrm>
            <a:off x="4966970" y="2675890"/>
            <a:ext cx="1102995" cy="922020"/>
          </a:xfrm>
          <a:prstGeom prst="rect">
            <a:avLst/>
          </a:prstGeom>
          <a:noFill/>
        </p:spPr>
        <p:txBody>
          <a:bodyPr wrap="square" rtlCol="0">
            <a:spAutoFit/>
          </a:bodyPr>
          <a:lstStyle/>
          <a:p>
            <a:pPr>
              <a:lnSpc>
                <a:spcPct val="150000"/>
              </a:lnSpc>
            </a:pPr>
            <a:r>
              <a:rPr lang="zh-CN">
                <a:ea typeface="方正启体简体" panose="03000509000000000000" charset="-122"/>
              </a:rPr>
              <a:t>辛亥革命</a:t>
            </a:r>
          </a:p>
          <a:p>
            <a:pPr>
              <a:lnSpc>
                <a:spcPct val="150000"/>
              </a:lnSpc>
            </a:pPr>
            <a:r>
              <a:rPr lang="zh-CN">
                <a:ea typeface="方正启体简体" panose="03000509000000000000" charset="-122"/>
              </a:rPr>
              <a:t>巴黎和会</a:t>
            </a:r>
          </a:p>
        </p:txBody>
      </p:sp>
      <p:pic>
        <p:nvPicPr>
          <p:cNvPr id="10" name="图片 9"/>
          <p:cNvPicPr>
            <a:picLocks noChangeAspect="1"/>
          </p:cNvPicPr>
          <p:nvPr/>
        </p:nvPicPr>
        <p:blipFill>
          <a:blip r:embed="rId2">
            <a:clrChange>
              <a:clrFrom>
                <a:srgbClr val="FFFFFF">
                  <a:alpha val="100000"/>
                </a:srgbClr>
              </a:clrFrom>
              <a:clrTo>
                <a:srgbClr val="FFFFFF">
                  <a:alpha val="100000"/>
                  <a:alpha val="0"/>
                </a:srgbClr>
              </a:clrTo>
            </a:clrChange>
          </a:blip>
          <a:srcRect l="28933" r="24367"/>
          <a:stretch>
            <a:fillRect/>
          </a:stretch>
        </p:blipFill>
        <p:spPr>
          <a:xfrm>
            <a:off x="5073650" y="2675890"/>
            <a:ext cx="889635" cy="1190625"/>
          </a:xfrm>
          <a:prstGeom prst="rect">
            <a:avLst/>
          </a:prstGeom>
        </p:spPr>
      </p:pic>
      <p:pic>
        <p:nvPicPr>
          <p:cNvPr id="5" name="内容占位符 9"/>
          <p:cNvPicPr>
            <a:picLocks noChangeAspect="1"/>
          </p:cNvPicPr>
          <p:nvPr/>
        </p:nvPicPr>
        <p:blipFill>
          <a:blip r:embed="rId3"/>
          <a:srcRect l="29209" t="33447" r="30243" b="26939"/>
          <a:stretch>
            <a:fillRect/>
          </a:stretch>
        </p:blipFill>
        <p:spPr>
          <a:xfrm>
            <a:off x="7280275" y="3033395"/>
            <a:ext cx="1269365" cy="1109345"/>
          </a:xfrm>
          <a:prstGeom prst="ellipse">
            <a:avLst/>
          </a:prstGeom>
        </p:spPr>
      </p:pic>
      <p:sp>
        <p:nvSpPr>
          <p:cNvPr id="14" name="文本框 13"/>
          <p:cNvSpPr txBox="1"/>
          <p:nvPr/>
        </p:nvSpPr>
        <p:spPr>
          <a:xfrm>
            <a:off x="6525895" y="1532255"/>
            <a:ext cx="3684270" cy="1383665"/>
          </a:xfrm>
          <a:prstGeom prst="rect">
            <a:avLst/>
          </a:prstGeom>
          <a:noFill/>
        </p:spPr>
        <p:txBody>
          <a:bodyPr wrap="square" rtlCol="0">
            <a:spAutoFit/>
          </a:bodyPr>
          <a:lstStyle/>
          <a:p>
            <a:pPr algn="ctr">
              <a:lnSpc>
                <a:spcPct val="150000"/>
              </a:lnSpc>
            </a:pPr>
            <a:r>
              <a:rPr lang="zh-CN" altLang="en-US" sz="2800">
                <a:ea typeface="方正启体简体" panose="03000509000000000000" charset="-122"/>
              </a:rPr>
              <a:t>我们要不要救亡图存！</a:t>
            </a:r>
          </a:p>
          <a:p>
            <a:pPr algn="ctr">
              <a:lnSpc>
                <a:spcPct val="150000"/>
              </a:lnSpc>
            </a:pPr>
            <a:r>
              <a:rPr lang="zh-CN" altLang="en-US" sz="2800">
                <a:ea typeface="方正启体简体" panose="03000509000000000000" charset="-122"/>
              </a:rPr>
              <a:t>要救要救！</a:t>
            </a:r>
          </a:p>
        </p:txBody>
      </p:sp>
      <p:sp>
        <p:nvSpPr>
          <p:cNvPr id="15" name="文本框 14"/>
          <p:cNvSpPr txBox="1"/>
          <p:nvPr/>
        </p:nvSpPr>
        <p:spPr>
          <a:xfrm>
            <a:off x="7082790" y="4455160"/>
            <a:ext cx="1664335" cy="1198880"/>
          </a:xfrm>
          <a:prstGeom prst="rect">
            <a:avLst/>
          </a:prstGeom>
          <a:noFill/>
        </p:spPr>
        <p:txBody>
          <a:bodyPr wrap="square" rtlCol="0">
            <a:spAutoFit/>
          </a:bodyPr>
          <a:lstStyle/>
          <a:p>
            <a:pPr algn="ctr">
              <a:lnSpc>
                <a:spcPct val="150000"/>
              </a:lnSpc>
            </a:pPr>
            <a:r>
              <a:rPr lang="en-US" altLang="zh-CN" sz="2400">
                <a:ea typeface="方正启体简体" panose="03000509000000000000" charset="-122"/>
              </a:rPr>
              <a:t>1919</a:t>
            </a:r>
            <a:r>
              <a:rPr lang="zh-CN" altLang="en-US" sz="2400">
                <a:ea typeface="方正启体简体" panose="03000509000000000000" charset="-122"/>
              </a:rPr>
              <a:t>年</a:t>
            </a:r>
          </a:p>
          <a:p>
            <a:pPr algn="ctr">
              <a:lnSpc>
                <a:spcPct val="150000"/>
              </a:lnSpc>
            </a:pPr>
            <a:r>
              <a:rPr lang="en-US" altLang="zh-CN" sz="2400">
                <a:ea typeface="方正启体简体" panose="03000509000000000000" charset="-122"/>
              </a:rPr>
              <a:t>54</a:t>
            </a:r>
            <a:r>
              <a:rPr lang="zh-CN" altLang="en-US" sz="2400">
                <a:ea typeface="方正启体简体" panose="03000509000000000000" charset="-122"/>
              </a:rPr>
              <a:t>运动</a:t>
            </a:r>
          </a:p>
        </p:txBody>
      </p:sp>
      <p:sp>
        <p:nvSpPr>
          <p:cNvPr id="11" name="圆角矩形 10"/>
          <p:cNvSpPr/>
          <p:nvPr/>
        </p:nvSpPr>
        <p:spPr>
          <a:xfrm>
            <a:off x="695325" y="2480945"/>
            <a:ext cx="5569585" cy="2697480"/>
          </a:xfrm>
          <a:prstGeom prst="roundRect">
            <a:avLst/>
          </a:prstGeom>
          <a:noFill/>
          <a:ln w="254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启体简体" panose="03000509000000000000" charset="-122"/>
            </a:endParaRPr>
          </a:p>
        </p:txBody>
      </p:sp>
      <p:sp>
        <p:nvSpPr>
          <p:cNvPr id="12" name="文本框 11"/>
          <p:cNvSpPr txBox="1"/>
          <p:nvPr/>
        </p:nvSpPr>
        <p:spPr>
          <a:xfrm>
            <a:off x="2321560" y="5403850"/>
            <a:ext cx="2316480" cy="460375"/>
          </a:xfrm>
          <a:prstGeom prst="rect">
            <a:avLst/>
          </a:prstGeom>
          <a:noFill/>
        </p:spPr>
        <p:txBody>
          <a:bodyPr wrap="none" rtlCol="0" anchor="t">
            <a:spAutoFit/>
          </a:bodyPr>
          <a:lstStyle/>
          <a:p>
            <a:r>
              <a:rPr lang="zh-CN" altLang="en-US" sz="2400">
                <a:ea typeface="方正启体简体" panose="03000509000000000000" charset="-122"/>
                <a:sym typeface="+mn-ea"/>
              </a:rPr>
              <a:t>旧民主主义革命</a:t>
            </a:r>
          </a:p>
        </p:txBody>
      </p:sp>
      <p:sp>
        <p:nvSpPr>
          <p:cNvPr id="16" name="标题 15"/>
          <p:cNvSpPr>
            <a:spLocks noGrp="1"/>
          </p:cNvSpPr>
          <p:nvPr>
            <p:ph type="title"/>
          </p:nvPr>
        </p:nvSpPr>
        <p:spPr>
          <a:xfrm>
            <a:off x="838200" y="613410"/>
            <a:ext cx="10515600" cy="1325563"/>
          </a:xfrm>
        </p:spPr>
        <p:txBody>
          <a:bodyPr/>
          <a:lstStyle/>
          <a:p>
            <a:r>
              <a:rPr lang="en-US" altLang="zh-CN"/>
              <a:t>2.</a:t>
            </a:r>
            <a:r>
              <a:rPr lang="zh-CN" altLang="en-US"/>
              <a:t>标志着</a:t>
            </a:r>
            <a:r>
              <a:rPr lang="zh-CN" altLang="en-US" b="1">
                <a:solidFill>
                  <a:srgbClr val="C00000"/>
                </a:solidFill>
              </a:rPr>
              <a:t>新民主主义</a:t>
            </a:r>
            <a:r>
              <a:rPr lang="zh-CN" altLang="en-US"/>
              <a:t>革命的开始</a:t>
            </a:r>
          </a:p>
        </p:txBody>
      </p:sp>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3928745" y="105410"/>
            <a:ext cx="5615940" cy="508000"/>
            <a:chOff x="6308" y="200"/>
            <a:chExt cx="8844"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178" y="21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33%</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6376" y="1564924"/>
            <a:ext cx="10515600" cy="1325563"/>
          </a:xfrm>
        </p:spPr>
        <p:txBody>
          <a:bodyPr/>
          <a:lstStyle/>
          <a:p>
            <a:r>
              <a:rPr lang="en-US" altLang="zh-CN" dirty="0"/>
              <a:t>3.</a:t>
            </a:r>
            <a:r>
              <a:rPr lang="zh-CN" altLang="en-US" dirty="0"/>
              <a:t>五四运动后早期的马克思主义者出现</a:t>
            </a:r>
          </a:p>
        </p:txBody>
      </p:sp>
      <p:sp>
        <p:nvSpPr>
          <p:cNvPr id="3" name="内容占位符 2"/>
          <p:cNvSpPr>
            <a:spLocks noGrp="1"/>
          </p:cNvSpPr>
          <p:nvPr>
            <p:ph idx="1"/>
          </p:nvPr>
        </p:nvSpPr>
        <p:spPr>
          <a:xfrm>
            <a:off x="755562" y="2922872"/>
            <a:ext cx="6990562" cy="2368484"/>
          </a:xfrm>
        </p:spPr>
        <p:txBody>
          <a:bodyPr>
            <a:normAutofit/>
          </a:bodyPr>
          <a:lstStyle/>
          <a:p>
            <a:pPr marL="0" indent="0">
              <a:lnSpc>
                <a:spcPct val="150000"/>
              </a:lnSpc>
              <a:buNone/>
            </a:pPr>
            <a:r>
              <a:rPr lang="zh-CN" altLang="en-US" sz="2800" dirty="0"/>
              <a:t>三批人：</a:t>
            </a:r>
          </a:p>
          <a:p>
            <a:pPr marL="0" indent="0">
              <a:lnSpc>
                <a:spcPct val="150000"/>
              </a:lnSpc>
              <a:buNone/>
            </a:pPr>
            <a:r>
              <a:rPr lang="zh-CN" altLang="en-US" sz="2800" dirty="0"/>
              <a:t>①五四运动前新文化运动的精神领袖</a:t>
            </a:r>
          </a:p>
          <a:p>
            <a:pPr marL="0" indent="0">
              <a:lnSpc>
                <a:spcPct val="150000"/>
              </a:lnSpc>
              <a:buNone/>
            </a:pPr>
            <a:r>
              <a:rPr lang="en-US" altLang="zh-CN" sz="2800" dirty="0"/>
              <a:t>      ——</a:t>
            </a:r>
            <a:r>
              <a:rPr lang="zh-CN" altLang="en-US" sz="2800" dirty="0"/>
              <a:t>李大钊、陈独秀</a:t>
            </a:r>
          </a:p>
        </p:txBody>
      </p:sp>
      <p:grpSp>
        <p:nvGrpSpPr>
          <p:cNvPr id="6" name="组合 5"/>
          <p:cNvGrpSpPr/>
          <p:nvPr/>
        </p:nvGrpSpPr>
        <p:grpSpPr>
          <a:xfrm>
            <a:off x="8082981" y="4084254"/>
            <a:ext cx="2188210" cy="1333500"/>
            <a:chOff x="6750" y="3473"/>
            <a:chExt cx="3446" cy="2100"/>
          </a:xfrm>
        </p:grpSpPr>
        <p:pic>
          <p:nvPicPr>
            <p:cNvPr id="4" name="内容占位符 3"/>
            <p:cNvPicPr>
              <a:picLocks noChangeAspect="1"/>
            </p:cNvPicPr>
            <p:nvPr/>
          </p:nvPicPr>
          <p:blipFill>
            <a:blip r:embed="rId4"/>
            <a:stretch>
              <a:fillRect/>
            </a:stretch>
          </p:blipFill>
          <p:spPr>
            <a:xfrm>
              <a:off x="6750" y="3473"/>
              <a:ext cx="1732" cy="2100"/>
            </a:xfrm>
            <a:prstGeom prst="rect">
              <a:avLst/>
            </a:prstGeom>
          </p:spPr>
        </p:pic>
        <p:pic>
          <p:nvPicPr>
            <p:cNvPr id="5" name="图片 4"/>
            <p:cNvPicPr>
              <a:picLocks noChangeAspect="1"/>
            </p:cNvPicPr>
            <p:nvPr/>
          </p:nvPicPr>
          <p:blipFill>
            <a:blip r:embed="rId5"/>
            <a:srcRect b="6138"/>
            <a:stretch>
              <a:fillRect/>
            </a:stretch>
          </p:blipFill>
          <p:spPr>
            <a:xfrm>
              <a:off x="8482" y="3509"/>
              <a:ext cx="1715" cy="2049"/>
            </a:xfrm>
            <a:prstGeom prst="rect">
              <a:avLst/>
            </a:prstGeom>
          </p:spPr>
        </p:pic>
      </p:grpSp>
      <p:sp>
        <p:nvSpPr>
          <p:cNvPr id="7" name=" 220"/>
          <p:cNvSpPr/>
          <p:nvPr/>
        </p:nvSpPr>
        <p:spPr>
          <a:xfrm>
            <a:off x="0" y="-41910"/>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3928745" y="105410"/>
            <a:ext cx="5615940" cy="508000"/>
            <a:chOff x="6308" y="200"/>
            <a:chExt cx="8844"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178" y="21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34%</a:t>
              </a:r>
            </a:p>
          </p:txBody>
        </p:sp>
      </p:gr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990" y="737870"/>
            <a:ext cx="10515600" cy="1325563"/>
          </a:xfrm>
        </p:spPr>
        <p:txBody>
          <a:bodyPr/>
          <a:lstStyle/>
          <a:p>
            <a:r>
              <a:rPr lang="en-US" altLang="zh-CN"/>
              <a:t>3.</a:t>
            </a:r>
            <a:r>
              <a:rPr lang="zh-CN" altLang="en-US"/>
              <a:t>五四运动后早期的马克思主义者出现</a:t>
            </a:r>
          </a:p>
        </p:txBody>
      </p:sp>
      <p:sp>
        <p:nvSpPr>
          <p:cNvPr id="3" name="内容占位符 2"/>
          <p:cNvSpPr>
            <a:spLocks noGrp="1"/>
          </p:cNvSpPr>
          <p:nvPr>
            <p:ph idx="1"/>
          </p:nvPr>
        </p:nvSpPr>
        <p:spPr>
          <a:xfrm>
            <a:off x="681990" y="1715770"/>
            <a:ext cx="10756900" cy="5003800"/>
          </a:xfrm>
        </p:spPr>
        <p:txBody>
          <a:bodyPr>
            <a:normAutofit/>
          </a:bodyPr>
          <a:lstStyle/>
          <a:p>
            <a:pPr marL="0" indent="0">
              <a:lnSpc>
                <a:spcPct val="150000"/>
              </a:lnSpc>
              <a:buNone/>
            </a:pPr>
            <a:r>
              <a:rPr lang="zh-CN" altLang="en-US" sz="2800" dirty="0"/>
              <a:t>三批人：</a:t>
            </a:r>
          </a:p>
          <a:p>
            <a:pPr marL="0" indent="0">
              <a:lnSpc>
                <a:spcPct val="150000"/>
              </a:lnSpc>
              <a:buNone/>
            </a:pPr>
            <a:r>
              <a:rPr lang="zh-CN" altLang="en-US" sz="2800" dirty="0"/>
              <a:t>①五四运动前新文化运动的精神领袖</a:t>
            </a:r>
          </a:p>
          <a:p>
            <a:pPr marL="0" indent="0">
              <a:lnSpc>
                <a:spcPct val="150000"/>
              </a:lnSpc>
              <a:buNone/>
            </a:pPr>
            <a:r>
              <a:rPr lang="en-US" altLang="zh-CN" sz="2800" dirty="0"/>
              <a:t>      ——</a:t>
            </a:r>
            <a:r>
              <a:rPr lang="zh-CN" altLang="en-US" sz="2800" dirty="0"/>
              <a:t>李大钊、陈独秀</a:t>
            </a:r>
          </a:p>
          <a:p>
            <a:pPr marL="0" indent="0">
              <a:lnSpc>
                <a:spcPct val="150000"/>
              </a:lnSpc>
              <a:buNone/>
            </a:pPr>
            <a:r>
              <a:rPr lang="zh-CN" altLang="en-US" sz="2800" dirty="0"/>
              <a:t>②五四运动左翼骨干</a:t>
            </a:r>
          </a:p>
          <a:p>
            <a:pPr marL="0" indent="0">
              <a:lnSpc>
                <a:spcPct val="150000"/>
              </a:lnSpc>
              <a:buNone/>
            </a:pPr>
            <a:r>
              <a:rPr lang="en-US" altLang="zh-CN" sz="2800" dirty="0"/>
              <a:t>      ——</a:t>
            </a:r>
            <a:r>
              <a:rPr lang="zh-CN" altLang="en-US" sz="2800" dirty="0"/>
              <a:t>毛泽东、周恩来、蔡和森等</a:t>
            </a:r>
          </a:p>
          <a:p>
            <a:pPr marL="0" indent="0">
              <a:lnSpc>
                <a:spcPct val="150000"/>
              </a:lnSpc>
              <a:buNone/>
            </a:pPr>
            <a:endParaRPr lang="zh-CN" altLang="en-US" sz="2800" dirty="0"/>
          </a:p>
        </p:txBody>
      </p:sp>
      <p:grpSp>
        <p:nvGrpSpPr>
          <p:cNvPr id="6" name="组合 5"/>
          <p:cNvGrpSpPr/>
          <p:nvPr/>
        </p:nvGrpSpPr>
        <p:grpSpPr>
          <a:xfrm>
            <a:off x="8061960" y="2276475"/>
            <a:ext cx="2188210" cy="1333500"/>
            <a:chOff x="6750" y="3473"/>
            <a:chExt cx="3446" cy="2100"/>
          </a:xfrm>
        </p:grpSpPr>
        <p:pic>
          <p:nvPicPr>
            <p:cNvPr id="4" name="内容占位符 3"/>
            <p:cNvPicPr>
              <a:picLocks noChangeAspect="1"/>
            </p:cNvPicPr>
            <p:nvPr/>
          </p:nvPicPr>
          <p:blipFill>
            <a:blip r:embed="rId3"/>
            <a:stretch>
              <a:fillRect/>
            </a:stretch>
          </p:blipFill>
          <p:spPr>
            <a:xfrm>
              <a:off x="6750" y="3473"/>
              <a:ext cx="1732" cy="2100"/>
            </a:xfrm>
            <a:prstGeom prst="rect">
              <a:avLst/>
            </a:prstGeom>
          </p:spPr>
        </p:pic>
        <p:pic>
          <p:nvPicPr>
            <p:cNvPr id="5" name="图片 4"/>
            <p:cNvPicPr>
              <a:picLocks noChangeAspect="1"/>
            </p:cNvPicPr>
            <p:nvPr/>
          </p:nvPicPr>
          <p:blipFill>
            <a:blip r:embed="rId4"/>
            <a:srcRect b="6138"/>
            <a:stretch>
              <a:fillRect/>
            </a:stretch>
          </p:blipFill>
          <p:spPr>
            <a:xfrm>
              <a:off x="8482" y="3509"/>
              <a:ext cx="1715" cy="2049"/>
            </a:xfrm>
            <a:prstGeom prst="rect">
              <a:avLst/>
            </a:prstGeom>
          </p:spPr>
        </p:pic>
      </p:grpSp>
      <p:pic>
        <p:nvPicPr>
          <p:cNvPr id="7" name="图片 6" descr="timgZVGIL5ZB"/>
          <p:cNvPicPr>
            <a:picLocks noChangeAspect="1"/>
          </p:cNvPicPr>
          <p:nvPr/>
        </p:nvPicPr>
        <p:blipFill>
          <a:blip r:embed="rId5"/>
          <a:srcRect r="2889" b="12489"/>
          <a:stretch>
            <a:fillRect/>
          </a:stretch>
        </p:blipFill>
        <p:spPr>
          <a:xfrm>
            <a:off x="8061960" y="3609975"/>
            <a:ext cx="1146810" cy="1372235"/>
          </a:xfrm>
          <a:prstGeom prst="rect">
            <a:avLst/>
          </a:prstGeom>
        </p:spPr>
      </p:pic>
      <p:pic>
        <p:nvPicPr>
          <p:cNvPr id="8" name="图片 7" descr="timgDVE8D1RL"/>
          <p:cNvPicPr>
            <a:picLocks noChangeAspect="1"/>
          </p:cNvPicPr>
          <p:nvPr/>
        </p:nvPicPr>
        <p:blipFill>
          <a:blip r:embed="rId6"/>
          <a:srcRect r="4211" b="7721"/>
          <a:stretch>
            <a:fillRect/>
          </a:stretch>
        </p:blipFill>
        <p:spPr>
          <a:xfrm>
            <a:off x="9201785" y="3600450"/>
            <a:ext cx="1049020" cy="1382395"/>
          </a:xfrm>
          <a:prstGeom prst="rect">
            <a:avLst/>
          </a:prstGeom>
        </p:spPr>
      </p:pic>
      <p:pic>
        <p:nvPicPr>
          <p:cNvPr id="9" name="图片 8" descr="timgM6V3QPG8"/>
          <p:cNvPicPr>
            <a:picLocks noChangeAspect="1"/>
          </p:cNvPicPr>
          <p:nvPr/>
        </p:nvPicPr>
        <p:blipFill>
          <a:blip r:embed="rId7"/>
          <a:srcRect l="2015" b="13088"/>
          <a:stretch>
            <a:fillRect/>
          </a:stretch>
        </p:blipFill>
        <p:spPr>
          <a:xfrm>
            <a:off x="10265410" y="3589655"/>
            <a:ext cx="1027430" cy="1365885"/>
          </a:xfrm>
          <a:prstGeom prst="rect">
            <a:avLst/>
          </a:prstGeom>
        </p:spPr>
      </p:pic>
      <p:sp>
        <p:nvSpPr>
          <p:cNvPr id="10"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3928745" y="105410"/>
            <a:ext cx="5615940" cy="508000"/>
            <a:chOff x="6308" y="200"/>
            <a:chExt cx="8844"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178" y="21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35%</a:t>
              </a:r>
            </a:p>
          </p:txBody>
        </p:sp>
      </p:gr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990" y="737870"/>
            <a:ext cx="10515600" cy="1325563"/>
          </a:xfrm>
        </p:spPr>
        <p:txBody>
          <a:bodyPr/>
          <a:lstStyle/>
          <a:p>
            <a:r>
              <a:rPr lang="en-US" altLang="zh-CN"/>
              <a:t>3.</a:t>
            </a:r>
            <a:r>
              <a:rPr lang="zh-CN" altLang="en-US"/>
              <a:t>五四运动后早期的马克思主义者出现</a:t>
            </a:r>
          </a:p>
        </p:txBody>
      </p:sp>
      <p:sp>
        <p:nvSpPr>
          <p:cNvPr id="3" name="内容占位符 2"/>
          <p:cNvSpPr>
            <a:spLocks noGrp="1"/>
          </p:cNvSpPr>
          <p:nvPr>
            <p:ph idx="1"/>
          </p:nvPr>
        </p:nvSpPr>
        <p:spPr>
          <a:xfrm>
            <a:off x="681990" y="1715770"/>
            <a:ext cx="10756900" cy="5003800"/>
          </a:xfrm>
        </p:spPr>
        <p:txBody>
          <a:bodyPr>
            <a:normAutofit lnSpcReduction="10000"/>
          </a:bodyPr>
          <a:lstStyle/>
          <a:p>
            <a:pPr marL="0" indent="0">
              <a:lnSpc>
                <a:spcPct val="150000"/>
              </a:lnSpc>
              <a:buNone/>
            </a:pPr>
            <a:r>
              <a:rPr lang="zh-CN" altLang="en-US" sz="2800"/>
              <a:t>三批人：</a:t>
            </a:r>
          </a:p>
          <a:p>
            <a:pPr marL="0" indent="0">
              <a:lnSpc>
                <a:spcPct val="150000"/>
              </a:lnSpc>
              <a:buNone/>
            </a:pPr>
            <a:r>
              <a:rPr lang="zh-CN" altLang="en-US" sz="2800"/>
              <a:t>①五四运动前新文化运动的精神领袖</a:t>
            </a:r>
          </a:p>
          <a:p>
            <a:pPr marL="0" indent="0">
              <a:lnSpc>
                <a:spcPct val="150000"/>
              </a:lnSpc>
              <a:buNone/>
            </a:pPr>
            <a:r>
              <a:rPr lang="en-US" altLang="zh-CN" sz="2800"/>
              <a:t>      ——</a:t>
            </a:r>
            <a:r>
              <a:rPr lang="zh-CN" altLang="en-US" sz="2800"/>
              <a:t>李大钊、陈独秀</a:t>
            </a:r>
          </a:p>
          <a:p>
            <a:pPr marL="0" indent="0">
              <a:lnSpc>
                <a:spcPct val="150000"/>
              </a:lnSpc>
              <a:buNone/>
            </a:pPr>
            <a:r>
              <a:rPr lang="zh-CN" altLang="en-US" sz="2800"/>
              <a:t>②五四运动左翼骨干</a:t>
            </a:r>
          </a:p>
          <a:p>
            <a:pPr marL="0" indent="0">
              <a:lnSpc>
                <a:spcPct val="150000"/>
              </a:lnSpc>
              <a:buNone/>
            </a:pPr>
            <a:r>
              <a:rPr lang="en-US" altLang="zh-CN" sz="2800"/>
              <a:t>      ——</a:t>
            </a:r>
            <a:r>
              <a:rPr lang="zh-CN" altLang="en-US" sz="2800"/>
              <a:t>毛泽东、周恩来、蔡和森等</a:t>
            </a:r>
          </a:p>
          <a:p>
            <a:pPr marL="0" indent="0">
              <a:lnSpc>
                <a:spcPct val="150000"/>
              </a:lnSpc>
              <a:buNone/>
            </a:pPr>
            <a:r>
              <a:rPr lang="zh-CN" altLang="en-US" sz="2800"/>
              <a:t>③原中国同盟会会员</a:t>
            </a:r>
          </a:p>
          <a:p>
            <a:pPr marL="0" indent="0">
              <a:lnSpc>
                <a:spcPct val="150000"/>
              </a:lnSpc>
              <a:buNone/>
            </a:pPr>
            <a:r>
              <a:rPr lang="en-US" altLang="zh-CN" sz="2800"/>
              <a:t>     ——</a:t>
            </a:r>
            <a:r>
              <a:rPr lang="zh-CN" altLang="en-US" sz="2800"/>
              <a:t>董必武、林伯渠</a:t>
            </a:r>
          </a:p>
        </p:txBody>
      </p:sp>
      <p:grpSp>
        <p:nvGrpSpPr>
          <p:cNvPr id="6" name="组合 5"/>
          <p:cNvGrpSpPr/>
          <p:nvPr/>
        </p:nvGrpSpPr>
        <p:grpSpPr>
          <a:xfrm>
            <a:off x="8061960" y="2276475"/>
            <a:ext cx="2188210" cy="1333500"/>
            <a:chOff x="6750" y="3473"/>
            <a:chExt cx="3446" cy="2100"/>
          </a:xfrm>
        </p:grpSpPr>
        <p:pic>
          <p:nvPicPr>
            <p:cNvPr id="4" name="内容占位符 3"/>
            <p:cNvPicPr>
              <a:picLocks noChangeAspect="1"/>
            </p:cNvPicPr>
            <p:nvPr/>
          </p:nvPicPr>
          <p:blipFill>
            <a:blip r:embed="rId3"/>
            <a:stretch>
              <a:fillRect/>
            </a:stretch>
          </p:blipFill>
          <p:spPr>
            <a:xfrm>
              <a:off x="6750" y="3473"/>
              <a:ext cx="1732" cy="2100"/>
            </a:xfrm>
            <a:prstGeom prst="rect">
              <a:avLst/>
            </a:prstGeom>
          </p:spPr>
        </p:pic>
        <p:pic>
          <p:nvPicPr>
            <p:cNvPr id="5" name="图片 4"/>
            <p:cNvPicPr>
              <a:picLocks noChangeAspect="1"/>
            </p:cNvPicPr>
            <p:nvPr/>
          </p:nvPicPr>
          <p:blipFill>
            <a:blip r:embed="rId4"/>
            <a:srcRect b="6138"/>
            <a:stretch>
              <a:fillRect/>
            </a:stretch>
          </p:blipFill>
          <p:spPr>
            <a:xfrm>
              <a:off x="8482" y="3509"/>
              <a:ext cx="1715" cy="2049"/>
            </a:xfrm>
            <a:prstGeom prst="rect">
              <a:avLst/>
            </a:prstGeom>
          </p:spPr>
        </p:pic>
      </p:grpSp>
      <p:pic>
        <p:nvPicPr>
          <p:cNvPr id="7" name="图片 6" descr="timgZVGIL5ZB"/>
          <p:cNvPicPr>
            <a:picLocks noChangeAspect="1"/>
          </p:cNvPicPr>
          <p:nvPr/>
        </p:nvPicPr>
        <p:blipFill>
          <a:blip r:embed="rId5"/>
          <a:srcRect r="2889" b="12489"/>
          <a:stretch>
            <a:fillRect/>
          </a:stretch>
        </p:blipFill>
        <p:spPr>
          <a:xfrm>
            <a:off x="8061960" y="3609975"/>
            <a:ext cx="1146810" cy="1372235"/>
          </a:xfrm>
          <a:prstGeom prst="rect">
            <a:avLst/>
          </a:prstGeom>
        </p:spPr>
      </p:pic>
      <p:pic>
        <p:nvPicPr>
          <p:cNvPr id="8" name="图片 7" descr="timgDVE8D1RL"/>
          <p:cNvPicPr>
            <a:picLocks noChangeAspect="1"/>
          </p:cNvPicPr>
          <p:nvPr/>
        </p:nvPicPr>
        <p:blipFill>
          <a:blip r:embed="rId6"/>
          <a:srcRect r="4211" b="7721"/>
          <a:stretch>
            <a:fillRect/>
          </a:stretch>
        </p:blipFill>
        <p:spPr>
          <a:xfrm>
            <a:off x="9201785" y="3600450"/>
            <a:ext cx="1049020" cy="1382395"/>
          </a:xfrm>
          <a:prstGeom prst="rect">
            <a:avLst/>
          </a:prstGeom>
        </p:spPr>
      </p:pic>
      <p:pic>
        <p:nvPicPr>
          <p:cNvPr id="9" name="图片 8" descr="timgM6V3QPG8"/>
          <p:cNvPicPr>
            <a:picLocks noChangeAspect="1"/>
          </p:cNvPicPr>
          <p:nvPr/>
        </p:nvPicPr>
        <p:blipFill>
          <a:blip r:embed="rId7"/>
          <a:srcRect l="2015" b="13088"/>
          <a:stretch>
            <a:fillRect/>
          </a:stretch>
        </p:blipFill>
        <p:spPr>
          <a:xfrm>
            <a:off x="10265410" y="3589655"/>
            <a:ext cx="1027430" cy="1365885"/>
          </a:xfrm>
          <a:prstGeom prst="rect">
            <a:avLst/>
          </a:prstGeom>
        </p:spPr>
      </p:pic>
      <p:pic>
        <p:nvPicPr>
          <p:cNvPr id="10" name="图片 9" descr="timgCRFX1RBF"/>
          <p:cNvPicPr>
            <a:picLocks noChangeAspect="1"/>
          </p:cNvPicPr>
          <p:nvPr/>
        </p:nvPicPr>
        <p:blipFill>
          <a:blip r:embed="rId8"/>
          <a:srcRect r="11834" b="24089"/>
          <a:stretch>
            <a:fillRect/>
          </a:stretch>
        </p:blipFill>
        <p:spPr>
          <a:xfrm>
            <a:off x="8073390" y="4982210"/>
            <a:ext cx="1135380" cy="1366520"/>
          </a:xfrm>
          <a:prstGeom prst="rect">
            <a:avLst/>
          </a:prstGeom>
        </p:spPr>
      </p:pic>
      <p:pic>
        <p:nvPicPr>
          <p:cNvPr id="11" name="图片 10" descr="timg05ZFVQGF"/>
          <p:cNvPicPr>
            <a:picLocks noChangeAspect="1"/>
          </p:cNvPicPr>
          <p:nvPr/>
        </p:nvPicPr>
        <p:blipFill>
          <a:blip r:embed="rId9"/>
          <a:srcRect r="5442" b="3690"/>
          <a:stretch>
            <a:fillRect/>
          </a:stretch>
        </p:blipFill>
        <p:spPr>
          <a:xfrm>
            <a:off x="9208770" y="4955540"/>
            <a:ext cx="1084580" cy="1392555"/>
          </a:xfrm>
          <a:prstGeom prst="rect">
            <a:avLst/>
          </a:prstGeom>
        </p:spPr>
      </p:pic>
      <p:sp>
        <p:nvSpPr>
          <p:cNvPr id="12"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3928745" y="105410"/>
            <a:ext cx="5615940" cy="508000"/>
            <a:chOff x="6308" y="200"/>
            <a:chExt cx="8844"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187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178" y="21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36%</a:t>
              </a:r>
            </a:p>
          </p:txBody>
        </p:sp>
      </p:gr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4895" y="963295"/>
            <a:ext cx="10515600" cy="4351338"/>
          </a:xfrm>
        </p:spPr>
        <p:txBody>
          <a:bodyPr>
            <a:noAutofit/>
          </a:bodyPr>
          <a:lstStyle/>
          <a:p>
            <a:pPr marL="0" indent="0">
              <a:lnSpc>
                <a:spcPct val="150000"/>
              </a:lnSpc>
              <a:buNone/>
            </a:pPr>
            <a:r>
              <a:rPr lang="zh-CN" altLang="en-US" sz="2800"/>
              <a:t>中国近代史上第一次彻底反帝反封建的革命运动是（ ）</a:t>
            </a:r>
          </a:p>
          <a:p>
            <a:pPr marL="0" indent="0">
              <a:lnSpc>
                <a:spcPct val="150000"/>
              </a:lnSpc>
              <a:buNone/>
            </a:pPr>
            <a:r>
              <a:rPr lang="zh-CN" altLang="en-US" sz="2800"/>
              <a:t>A:辛亥革命</a:t>
            </a:r>
          </a:p>
          <a:p>
            <a:pPr marL="0" indent="0">
              <a:lnSpc>
                <a:spcPct val="150000"/>
              </a:lnSpc>
              <a:buNone/>
            </a:pPr>
            <a:r>
              <a:rPr lang="zh-CN" altLang="en-US" sz="2800"/>
              <a:t>B:五四运动</a:t>
            </a:r>
          </a:p>
          <a:p>
            <a:pPr marL="0" indent="0">
              <a:lnSpc>
                <a:spcPct val="150000"/>
              </a:lnSpc>
              <a:buNone/>
            </a:pPr>
            <a:r>
              <a:rPr lang="zh-CN" altLang="en-US" sz="2800"/>
              <a:t>C:五卅运动</a:t>
            </a:r>
          </a:p>
          <a:p>
            <a:pPr marL="0" indent="0">
              <a:lnSpc>
                <a:spcPct val="150000"/>
              </a:lnSpc>
              <a:buNone/>
            </a:pPr>
            <a:r>
              <a:rPr lang="zh-CN" altLang="en-US" sz="2800"/>
              <a:t>D:国民革命</a:t>
            </a:r>
          </a:p>
          <a:p>
            <a:pPr marL="0" indent="0">
              <a:lnSpc>
                <a:spcPct val="150000"/>
              </a:lnSpc>
              <a:buNone/>
            </a:pPr>
            <a:endParaRPr lang="zh-CN" altLang="en-US" sz="2800"/>
          </a:p>
        </p:txBody>
      </p:sp>
      <p:sp>
        <p:nvSpPr>
          <p:cNvPr id="4" name=" 220"/>
          <p:cNvSpPr/>
          <p:nvPr/>
        </p:nvSpPr>
        <p:spPr>
          <a:xfrm>
            <a:off x="0" y="-9525"/>
            <a:ext cx="2033270"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练习时间</a:t>
            </a:r>
          </a:p>
        </p:txBody>
      </p:sp>
      <p:grpSp>
        <p:nvGrpSpPr>
          <p:cNvPr id="30" name="组合 29"/>
          <p:cNvGrpSpPr/>
          <p:nvPr/>
        </p:nvGrpSpPr>
        <p:grpSpPr>
          <a:xfrm>
            <a:off x="392874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219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49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37%</a:t>
              </a:r>
            </a:p>
          </p:txBody>
        </p:sp>
      </p:gr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4895" y="963295"/>
            <a:ext cx="10515600" cy="4351338"/>
          </a:xfrm>
        </p:spPr>
        <p:txBody>
          <a:bodyPr>
            <a:noAutofit/>
          </a:bodyPr>
          <a:lstStyle/>
          <a:p>
            <a:pPr marL="0" indent="0">
              <a:lnSpc>
                <a:spcPct val="150000"/>
              </a:lnSpc>
              <a:buNone/>
            </a:pPr>
            <a:r>
              <a:rPr lang="zh-CN" altLang="en-US" sz="2800"/>
              <a:t>中国近代史上第一次彻底反帝反封建的革命运动是（ ）</a:t>
            </a:r>
          </a:p>
          <a:p>
            <a:pPr marL="0" indent="0">
              <a:lnSpc>
                <a:spcPct val="150000"/>
              </a:lnSpc>
              <a:buNone/>
            </a:pPr>
            <a:r>
              <a:rPr lang="zh-CN" altLang="en-US" sz="2800"/>
              <a:t>A:辛亥革命</a:t>
            </a:r>
          </a:p>
          <a:p>
            <a:pPr marL="0" indent="0">
              <a:lnSpc>
                <a:spcPct val="150000"/>
              </a:lnSpc>
              <a:buNone/>
            </a:pPr>
            <a:r>
              <a:rPr lang="zh-CN" altLang="en-US" sz="2800">
                <a:solidFill>
                  <a:srgbClr val="C00000"/>
                </a:solidFill>
              </a:rPr>
              <a:t>B:五四运动</a:t>
            </a:r>
            <a:endParaRPr lang="zh-CN" altLang="en-US" sz="2800"/>
          </a:p>
          <a:p>
            <a:pPr marL="0" indent="0">
              <a:lnSpc>
                <a:spcPct val="150000"/>
              </a:lnSpc>
              <a:buNone/>
            </a:pPr>
            <a:r>
              <a:rPr lang="zh-CN" altLang="en-US" sz="2800"/>
              <a:t>C:五卅运动</a:t>
            </a:r>
          </a:p>
          <a:p>
            <a:pPr marL="0" indent="0">
              <a:lnSpc>
                <a:spcPct val="150000"/>
              </a:lnSpc>
              <a:buNone/>
            </a:pPr>
            <a:r>
              <a:rPr lang="zh-CN" altLang="en-US" sz="2800"/>
              <a:t>D:国民革命</a:t>
            </a:r>
          </a:p>
          <a:p>
            <a:pPr marL="0" indent="0">
              <a:lnSpc>
                <a:spcPct val="150000"/>
              </a:lnSpc>
              <a:buNone/>
            </a:pPr>
            <a:r>
              <a:rPr lang="zh-CN" altLang="en-US" sz="2800"/>
              <a:t>答案：B</a:t>
            </a:r>
          </a:p>
        </p:txBody>
      </p:sp>
      <p:sp>
        <p:nvSpPr>
          <p:cNvPr id="4" name=" 220"/>
          <p:cNvSpPr/>
          <p:nvPr/>
        </p:nvSpPr>
        <p:spPr>
          <a:xfrm>
            <a:off x="0" y="-9525"/>
            <a:ext cx="2033270"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b="1" dirty="0">
                <a:solidFill>
                  <a:schemeClr val="tx1"/>
                </a:solidFill>
                <a:latin typeface="方正启体简体" panose="03000509000000000000" charset="-122"/>
                <a:ea typeface="方正启体简体" panose="03000509000000000000" charset="-122"/>
              </a:rPr>
              <a:t>练习时间</a:t>
            </a:r>
          </a:p>
        </p:txBody>
      </p:sp>
      <p:grpSp>
        <p:nvGrpSpPr>
          <p:cNvPr id="30" name="组合 29"/>
          <p:cNvGrpSpPr/>
          <p:nvPr/>
        </p:nvGrpSpPr>
        <p:grpSpPr>
          <a:xfrm>
            <a:off x="392874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219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49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38%</a:t>
              </a:r>
            </a:p>
          </p:txBody>
        </p:sp>
      </p:gr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71930"/>
            <a:ext cx="10515600" cy="4351338"/>
          </a:xfrm>
        </p:spPr>
        <p:txBody>
          <a:bodyPr/>
          <a:lstStyle/>
          <a:p>
            <a:pPr marL="0" indent="0" algn="ctr">
              <a:lnSpc>
                <a:spcPct val="200000"/>
              </a:lnSpc>
              <a:buNone/>
            </a:pPr>
            <a:r>
              <a:rPr lang="zh-CN" altLang="en-US" sz="3600"/>
              <a:t>随堂考时间</a:t>
            </a:r>
          </a:p>
          <a:p>
            <a:pPr marL="0" indent="0" algn="ctr">
              <a:lnSpc>
                <a:spcPct val="200000"/>
              </a:lnSpc>
              <a:buNone/>
            </a:pPr>
            <a:r>
              <a:rPr lang="zh-CN" altLang="en-US" sz="3600">
                <a:solidFill>
                  <a:srgbClr val="C00000"/>
                </a:solidFill>
              </a:rPr>
              <a:t>注意！</a:t>
            </a:r>
            <a:r>
              <a:rPr lang="en-US" altLang="zh-CN" sz="3600"/>
              <a:t>15</a:t>
            </a:r>
            <a:r>
              <a:rPr lang="zh-CN" altLang="en-US" sz="3600"/>
              <a:t>秒答题时间，每题只能出一次喽</a:t>
            </a:r>
            <a:r>
              <a:rPr lang="en-US" altLang="zh-CN" sz="3600"/>
              <a:t>~</a:t>
            </a:r>
          </a:p>
        </p:txBody>
      </p:sp>
      <p:sp>
        <p:nvSpPr>
          <p:cNvPr id="12"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3928745"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2190"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8498"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39%</a:t>
              </a:r>
            </a:p>
          </p:txBody>
        </p:sp>
      </p:gr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2968625" y="317500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393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123"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40%</a:t>
              </a:r>
            </a:p>
          </p:txBody>
        </p:sp>
      </p:grpSp>
      <p:pic>
        <p:nvPicPr>
          <p:cNvPr id="4" name="图片 3" descr="timg[1]"/>
          <p:cNvPicPr>
            <a:picLocks noChangeAspect="1"/>
          </p:cNvPicPr>
          <p:nvPr/>
        </p:nvPicPr>
        <p:blipFill>
          <a:blip r:embed="rId3">
            <a:clrChange>
              <a:clrFrom>
                <a:srgbClr val="FFFFFF">
                  <a:alpha val="100000"/>
                </a:srgbClr>
              </a:clrFrom>
              <a:clrTo>
                <a:srgbClr val="FFFFFF">
                  <a:alpha val="100000"/>
                  <a:alpha val="0"/>
                </a:srgbClr>
              </a:clrTo>
            </a:clrChange>
          </a:blip>
          <a:srcRect r="83874" b="878"/>
          <a:stretch>
            <a:fillRect/>
          </a:stretch>
        </p:blipFill>
        <p:spPr>
          <a:xfrm>
            <a:off x="1463040" y="2338705"/>
            <a:ext cx="696595" cy="2180590"/>
          </a:xfrm>
          <a:prstGeom prst="rect">
            <a:avLst/>
          </a:prstGeom>
        </p:spPr>
      </p:pic>
      <p:pic>
        <p:nvPicPr>
          <p:cNvPr id="15" name="图片 14"/>
          <p:cNvPicPr>
            <a:picLocks noChangeAspect="1"/>
          </p:cNvPicPr>
          <p:nvPr/>
        </p:nvPicPr>
        <p:blipFill>
          <a:blip r:embed="rId4"/>
          <a:stretch>
            <a:fillRect/>
          </a:stretch>
        </p:blipFill>
        <p:spPr>
          <a:xfrm>
            <a:off x="9126855" y="2564765"/>
            <a:ext cx="1813560" cy="2553335"/>
          </a:xfrm>
          <a:prstGeom prst="rect">
            <a:avLst/>
          </a:prstGeom>
        </p:spPr>
      </p:pic>
      <p:sp>
        <p:nvSpPr>
          <p:cNvPr id="24" name="文本框 23"/>
          <p:cNvSpPr txBox="1"/>
          <p:nvPr/>
        </p:nvSpPr>
        <p:spPr>
          <a:xfrm>
            <a:off x="8585200" y="1160780"/>
            <a:ext cx="2723515" cy="1076325"/>
          </a:xfrm>
          <a:prstGeom prst="rect">
            <a:avLst/>
          </a:prstGeom>
          <a:noFill/>
        </p:spPr>
        <p:txBody>
          <a:bodyPr wrap="none" rtlCol="0" anchor="t">
            <a:spAutoFit/>
          </a:bodyPr>
          <a:lstStyle/>
          <a:p>
            <a:pPr algn="l"/>
            <a:r>
              <a:rPr lang="en-US" altLang="zh-CN" sz="3200">
                <a:solidFill>
                  <a:schemeClr val="tx1"/>
                </a:solidFill>
                <a:latin typeface="方正清刻本悦宋简体" panose="02000000000000000000" pitchFamily="2" charset="-122"/>
                <a:ea typeface="方正清刻本悦宋简体" panose="02000000000000000000" pitchFamily="2" charset="-122"/>
                <a:sym typeface="+mn-ea"/>
              </a:rPr>
              <a:t>15</a:t>
            </a:r>
            <a:r>
              <a:rPr lang="zh-CN" altLang="en-US" sz="3200">
                <a:solidFill>
                  <a:schemeClr val="tx1"/>
                </a:solidFill>
                <a:latin typeface="方正清刻本悦宋简体" panose="02000000000000000000" pitchFamily="2" charset="-122"/>
                <a:ea typeface="方正清刻本悦宋简体" panose="02000000000000000000" pitchFamily="2" charset="-122"/>
                <a:sym typeface="+mn-ea"/>
              </a:rPr>
              <a:t>元现金</a:t>
            </a:r>
            <a:r>
              <a:rPr lang="en-US" altLang="zh-CN" sz="3200">
                <a:solidFill>
                  <a:schemeClr val="tx1"/>
                </a:solidFill>
                <a:latin typeface="方正清刻本悦宋简体" panose="02000000000000000000" pitchFamily="2" charset="-122"/>
                <a:ea typeface="方正清刻本悦宋简体" panose="02000000000000000000" pitchFamily="2" charset="-122"/>
                <a:sym typeface="+mn-ea"/>
              </a:rPr>
              <a:t>+</a:t>
            </a:r>
            <a:endParaRPr lang="zh-CN" altLang="en-US" sz="3200">
              <a:solidFill>
                <a:schemeClr val="tx1"/>
              </a:solidFill>
              <a:latin typeface="方正清刻本悦宋简体" panose="02000000000000000000" pitchFamily="2" charset="-122"/>
              <a:ea typeface="方正清刻本悦宋简体" panose="02000000000000000000" pitchFamily="2" charset="-122"/>
              <a:sym typeface="+mn-ea"/>
            </a:endParaRPr>
          </a:p>
          <a:p>
            <a:pPr algn="l"/>
            <a:r>
              <a:rPr lang="en-US" altLang="zh-CN" sz="3200">
                <a:latin typeface="方正清刻本悦宋简体" panose="02000000000000000000" pitchFamily="2" charset="-122"/>
                <a:ea typeface="方正清刻本悦宋简体" panose="02000000000000000000" pitchFamily="2" charset="-122"/>
                <a:sym typeface="+mn-ea"/>
              </a:rPr>
              <a:t>100</a:t>
            </a:r>
            <a:r>
              <a:rPr lang="zh-CN" altLang="en-US" sz="3200">
                <a:latin typeface="方正清刻本悦宋简体" panose="02000000000000000000" pitchFamily="2" charset="-122"/>
                <a:ea typeface="方正清刻本悦宋简体" panose="02000000000000000000" pitchFamily="2" charset="-122"/>
                <a:sym typeface="+mn-ea"/>
              </a:rPr>
              <a:t>个高频考题</a:t>
            </a:r>
            <a:endParaRPr lang="zh-CN" altLang="en-US" sz="3200">
              <a:solidFill>
                <a:schemeClr val="tx1"/>
              </a:solidFill>
              <a:latin typeface="方正清刻本悦宋简体" panose="02000000000000000000" pitchFamily="2" charset="-122"/>
              <a:ea typeface="方正清刻本悦宋简体" panose="02000000000000000000" pitchFamily="2" charset="-122"/>
              <a:sym typeface="+mn-ea"/>
            </a:endParaRP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52855"/>
            <a:ext cx="10515600" cy="4351338"/>
          </a:xfrm>
        </p:spPr>
        <p:txBody>
          <a:bodyPr/>
          <a:lstStyle/>
          <a:p>
            <a:pPr marL="0" indent="0" algn="ctr">
              <a:lnSpc>
                <a:spcPct val="200000"/>
              </a:lnSpc>
              <a:buNone/>
            </a:pPr>
            <a:r>
              <a:rPr lang="zh-CN" altLang="en-US" sz="3600"/>
              <a:t>在这个新思想爆发，新理论出现的时代。</a:t>
            </a:r>
          </a:p>
          <a:p>
            <a:pPr marL="0" indent="0" algn="ctr">
              <a:lnSpc>
                <a:spcPct val="200000"/>
              </a:lnSpc>
              <a:buNone/>
            </a:pPr>
            <a:r>
              <a:rPr lang="zh-CN" altLang="en-US" sz="3600"/>
              <a:t>在这个军阀割据，混乱无序的国家。</a:t>
            </a:r>
          </a:p>
          <a:p>
            <a:pPr marL="0" indent="0" algn="ctr">
              <a:lnSpc>
                <a:spcPct val="200000"/>
              </a:lnSpc>
              <a:buNone/>
            </a:pPr>
            <a:r>
              <a:rPr lang="zh-CN" altLang="en-US" sz="3600"/>
              <a:t>我们要的是一股能代表广大人民的力量。</a:t>
            </a:r>
          </a:p>
        </p:txBody>
      </p:sp>
      <p:sp>
        <p:nvSpPr>
          <p:cNvPr id="4"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40195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3988"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438"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41%</a:t>
              </a:r>
            </a:p>
          </p:txBody>
        </p:sp>
      </p:gr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7550" y="1291590"/>
            <a:ext cx="10756900" cy="5003800"/>
          </a:xfrm>
        </p:spPr>
        <p:txBody>
          <a:bodyPr>
            <a:normAutofit/>
          </a:bodyPr>
          <a:lstStyle/>
          <a:p>
            <a:pPr marL="0" indent="0">
              <a:lnSpc>
                <a:spcPct val="150000"/>
              </a:lnSpc>
              <a:buNone/>
            </a:pPr>
            <a:r>
              <a:rPr lang="zh-CN" altLang="en-US" sz="2800"/>
              <a:t>五四运动前新文化运动的精神领袖</a:t>
            </a:r>
          </a:p>
          <a:p>
            <a:pPr marL="0" indent="0">
              <a:lnSpc>
                <a:spcPct val="150000"/>
              </a:lnSpc>
              <a:buNone/>
            </a:pPr>
            <a:r>
              <a:rPr lang="en-US" altLang="zh-CN" sz="2800"/>
              <a:t>      ——</a:t>
            </a:r>
            <a:r>
              <a:rPr lang="zh-CN" altLang="en-US" sz="2800"/>
              <a:t>李大钊、陈独秀</a:t>
            </a:r>
          </a:p>
          <a:p>
            <a:pPr marL="0" indent="0">
              <a:lnSpc>
                <a:spcPct val="150000"/>
              </a:lnSpc>
              <a:buNone/>
            </a:pPr>
            <a:endParaRPr lang="zh-CN" altLang="en-US" sz="2800"/>
          </a:p>
          <a:p>
            <a:pPr marL="0" indent="0">
              <a:lnSpc>
                <a:spcPct val="150000"/>
              </a:lnSpc>
              <a:buNone/>
            </a:pPr>
            <a:r>
              <a:rPr lang="en-US" altLang="zh-CN" sz="4000"/>
              <a:t> “</a:t>
            </a:r>
            <a:r>
              <a:rPr lang="zh-CN" altLang="en-US" sz="4000"/>
              <a:t>南陈北李</a:t>
            </a:r>
            <a:r>
              <a:rPr lang="en-US" altLang="zh-CN" sz="4000"/>
              <a:t>”</a:t>
            </a:r>
            <a:r>
              <a:rPr lang="zh-CN" altLang="en-US" sz="4000"/>
              <a:t>相约建党</a:t>
            </a:r>
          </a:p>
        </p:txBody>
      </p:sp>
      <p:grpSp>
        <p:nvGrpSpPr>
          <p:cNvPr id="6" name="组合 5"/>
          <p:cNvGrpSpPr/>
          <p:nvPr/>
        </p:nvGrpSpPr>
        <p:grpSpPr>
          <a:xfrm>
            <a:off x="7163117" y="3102851"/>
            <a:ext cx="3206115" cy="1870710"/>
            <a:chOff x="6750" y="3473"/>
            <a:chExt cx="3446" cy="2100"/>
          </a:xfrm>
        </p:grpSpPr>
        <p:pic>
          <p:nvPicPr>
            <p:cNvPr id="4" name="内容占位符 3"/>
            <p:cNvPicPr>
              <a:picLocks noChangeAspect="1"/>
            </p:cNvPicPr>
            <p:nvPr/>
          </p:nvPicPr>
          <p:blipFill>
            <a:blip r:embed="rId3"/>
            <a:stretch>
              <a:fillRect/>
            </a:stretch>
          </p:blipFill>
          <p:spPr>
            <a:xfrm>
              <a:off x="6750" y="3473"/>
              <a:ext cx="1732" cy="2100"/>
            </a:xfrm>
            <a:prstGeom prst="rect">
              <a:avLst/>
            </a:prstGeom>
          </p:spPr>
        </p:pic>
        <p:pic>
          <p:nvPicPr>
            <p:cNvPr id="5" name="图片 4"/>
            <p:cNvPicPr>
              <a:picLocks noChangeAspect="1"/>
            </p:cNvPicPr>
            <p:nvPr/>
          </p:nvPicPr>
          <p:blipFill>
            <a:blip r:embed="rId4"/>
            <a:srcRect b="6138"/>
            <a:stretch>
              <a:fillRect/>
            </a:stretch>
          </p:blipFill>
          <p:spPr>
            <a:xfrm>
              <a:off x="8482" y="3509"/>
              <a:ext cx="1715" cy="2049"/>
            </a:xfrm>
            <a:prstGeom prst="rect">
              <a:avLst/>
            </a:prstGeom>
          </p:spPr>
        </p:pic>
      </p:grpSp>
      <p:sp>
        <p:nvSpPr>
          <p:cNvPr id="7" name=" 220"/>
          <p:cNvSpPr/>
          <p:nvPr/>
        </p:nvSpPr>
        <p:spPr>
          <a:xfrm>
            <a:off x="0" y="-41910"/>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40195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389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455"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42%</a:t>
              </a:r>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636905" y="588645"/>
            <a:ext cx="2099945" cy="765915"/>
          </a:xfrm>
          <a:prstGeom prst="rect">
            <a:avLst/>
          </a:prstGeom>
          <a:noFill/>
        </p:spPr>
        <p:txBody>
          <a:bodyPr wrap="square" rtlCol="0">
            <a:spAutoFit/>
          </a:bodyPr>
          <a:lstStyle/>
          <a:p>
            <a:pPr>
              <a:lnSpc>
                <a:spcPct val="150000"/>
              </a:lnSpc>
            </a:pPr>
            <a:r>
              <a:rPr lang="zh-CN" altLang="zh-CN" sz="3200">
                <a:solidFill>
                  <a:schemeClr val="bg1"/>
                </a:solidFill>
                <a:latin typeface="Baoli SC" panose="02010600040101010101" pitchFamily="2" charset="-122"/>
                <a:ea typeface="Baoli SC" panose="02010600040101010101" pitchFamily="2" charset="-122"/>
              </a:rPr>
              <a:t>第一节课</a:t>
            </a:r>
          </a:p>
        </p:txBody>
      </p:sp>
      <p:sp>
        <p:nvSpPr>
          <p:cNvPr id="7" name="文本框 6"/>
          <p:cNvSpPr txBox="1"/>
          <p:nvPr/>
        </p:nvSpPr>
        <p:spPr>
          <a:xfrm>
            <a:off x="5338445" y="206375"/>
            <a:ext cx="448310" cy="1355307"/>
          </a:xfrm>
          <a:prstGeom prst="rect">
            <a:avLst/>
          </a:prstGeom>
          <a:noFill/>
        </p:spPr>
        <p:txBody>
          <a:bodyPr wrap="square" rtlCol="0">
            <a:spAutoFit/>
          </a:bodyPr>
          <a:lstStyle/>
          <a:p>
            <a:pPr>
              <a:lnSpc>
                <a:spcPct val="150000"/>
              </a:lnSpc>
            </a:pPr>
            <a:r>
              <a:rPr lang="en-US" altLang="zh-CN" sz="6000" b="1" dirty="0">
                <a:solidFill>
                  <a:schemeClr val="bg1"/>
                </a:solidFill>
                <a:latin typeface="Baoli SC" panose="02010600040101010101" pitchFamily="2" charset="-122"/>
                <a:ea typeface="Baoli SC" panose="02010600040101010101" pitchFamily="2" charset="-122"/>
              </a:rPr>
              <a:t>+</a:t>
            </a:r>
          </a:p>
        </p:txBody>
      </p:sp>
      <p:sp>
        <p:nvSpPr>
          <p:cNvPr id="8" name="文本框 7"/>
          <p:cNvSpPr txBox="1"/>
          <p:nvPr/>
        </p:nvSpPr>
        <p:spPr>
          <a:xfrm>
            <a:off x="2642235" y="137160"/>
            <a:ext cx="648970" cy="1481624"/>
          </a:xfrm>
          <a:prstGeom prst="rect">
            <a:avLst/>
          </a:prstGeom>
          <a:noFill/>
        </p:spPr>
        <p:txBody>
          <a:bodyPr wrap="square" rtlCol="0">
            <a:spAutoFit/>
          </a:bodyPr>
          <a:lstStyle/>
          <a:p>
            <a:pPr>
              <a:lnSpc>
                <a:spcPct val="150000"/>
              </a:lnSpc>
            </a:pPr>
            <a:r>
              <a:rPr lang="en-US" altLang="zh-CN" sz="6600" b="1">
                <a:solidFill>
                  <a:schemeClr val="bg1"/>
                </a:solidFill>
                <a:latin typeface="Baoli SC" panose="02010600040101010101" pitchFamily="2" charset="-122"/>
                <a:ea typeface="Baoli SC" panose="02010600040101010101" pitchFamily="2" charset="-122"/>
              </a:rPr>
              <a:t>=</a:t>
            </a:r>
          </a:p>
        </p:txBody>
      </p:sp>
      <p:pic>
        <p:nvPicPr>
          <p:cNvPr id="10" name="图片 9"/>
          <p:cNvPicPr>
            <a:picLocks noChangeAspect="1"/>
          </p:cNvPicPr>
          <p:nvPr/>
        </p:nvPicPr>
        <p:blipFill>
          <a:blip r:embed="rId5"/>
          <a:stretch>
            <a:fillRect/>
          </a:stretch>
        </p:blipFill>
        <p:spPr>
          <a:xfrm>
            <a:off x="10092690" y="255905"/>
            <a:ext cx="1089025" cy="1565275"/>
          </a:xfrm>
          <a:prstGeom prst="rect">
            <a:avLst/>
          </a:prstGeom>
        </p:spPr>
      </p:pic>
      <p:sp>
        <p:nvSpPr>
          <p:cNvPr id="5" name="文本框 4"/>
          <p:cNvSpPr txBox="1"/>
          <p:nvPr/>
        </p:nvSpPr>
        <p:spPr>
          <a:xfrm>
            <a:off x="695325" y="2233295"/>
            <a:ext cx="2484120" cy="765915"/>
          </a:xfrm>
          <a:prstGeom prst="rect">
            <a:avLst/>
          </a:prstGeom>
          <a:noFill/>
        </p:spPr>
        <p:txBody>
          <a:bodyPr wrap="square" rtlCol="0">
            <a:spAutoFit/>
          </a:bodyPr>
          <a:lstStyle/>
          <a:p>
            <a:pPr>
              <a:lnSpc>
                <a:spcPct val="150000"/>
              </a:lnSpc>
            </a:pPr>
            <a:r>
              <a:rPr lang="zh-CN" altLang="zh-CN" sz="3200" dirty="0">
                <a:solidFill>
                  <a:schemeClr val="bg1"/>
                </a:solidFill>
                <a:latin typeface="Baoli SC" panose="02010600040101010101" pitchFamily="2" charset="-122"/>
                <a:ea typeface="Baoli SC" panose="02010600040101010101" pitchFamily="2" charset="-122"/>
              </a:rPr>
              <a:t>第二节课</a:t>
            </a:r>
            <a:endParaRPr lang="zh-CN" altLang="zh-CN" sz="3200" dirty="0">
              <a:solidFill>
                <a:schemeClr val="bg1"/>
              </a:solidFill>
              <a:latin typeface="Baoli SC" panose="02010600040101010101" pitchFamily="2" charset="-122"/>
              <a:ea typeface="Baoli SC" panose="02010600040101010101" pitchFamily="2" charset="-122"/>
              <a:sym typeface="+mn-ea"/>
            </a:endParaRPr>
          </a:p>
        </p:txBody>
      </p:sp>
      <p:sp>
        <p:nvSpPr>
          <p:cNvPr id="13" name="文本框 12"/>
          <p:cNvSpPr txBox="1"/>
          <p:nvPr/>
        </p:nvSpPr>
        <p:spPr>
          <a:xfrm>
            <a:off x="5430520" y="1910080"/>
            <a:ext cx="577215" cy="1228991"/>
          </a:xfrm>
          <a:prstGeom prst="rect">
            <a:avLst/>
          </a:prstGeom>
          <a:noFill/>
        </p:spPr>
        <p:txBody>
          <a:bodyPr wrap="square" rtlCol="0">
            <a:spAutoFit/>
          </a:bodyPr>
          <a:lstStyle/>
          <a:p>
            <a:pPr>
              <a:lnSpc>
                <a:spcPct val="150000"/>
              </a:lnSpc>
            </a:pPr>
            <a:r>
              <a:rPr lang="en-US" altLang="zh-CN" sz="5400" b="1" dirty="0">
                <a:solidFill>
                  <a:schemeClr val="bg1"/>
                </a:solidFill>
                <a:latin typeface="Baoli SC" panose="02010600040101010101" pitchFamily="2" charset="-122"/>
                <a:ea typeface="Baoli SC" panose="02010600040101010101" pitchFamily="2" charset="-122"/>
              </a:rPr>
              <a:t>+</a:t>
            </a:r>
          </a:p>
        </p:txBody>
      </p:sp>
      <p:pic>
        <p:nvPicPr>
          <p:cNvPr id="15" name="图片 14"/>
          <p:cNvPicPr>
            <a:picLocks noChangeAspect="1"/>
          </p:cNvPicPr>
          <p:nvPr/>
        </p:nvPicPr>
        <p:blipFill>
          <a:blip r:embed="rId6"/>
          <a:stretch>
            <a:fillRect/>
          </a:stretch>
        </p:blipFill>
        <p:spPr>
          <a:xfrm>
            <a:off x="10075545" y="3628390"/>
            <a:ext cx="1114425" cy="1569085"/>
          </a:xfrm>
          <a:prstGeom prst="rect">
            <a:avLst/>
          </a:prstGeom>
        </p:spPr>
      </p:pic>
      <p:sp>
        <p:nvSpPr>
          <p:cNvPr id="18" name="文本框 17"/>
          <p:cNvSpPr txBox="1"/>
          <p:nvPr/>
        </p:nvSpPr>
        <p:spPr>
          <a:xfrm>
            <a:off x="3434080" y="791845"/>
            <a:ext cx="1645002" cy="584775"/>
          </a:xfrm>
          <a:prstGeom prst="rect">
            <a:avLst/>
          </a:prstGeom>
          <a:noFill/>
        </p:spPr>
        <p:txBody>
          <a:bodyPr wrap="none" rtlCol="0" anchor="t">
            <a:spAutoFit/>
          </a:bodyPr>
          <a:lstStyle/>
          <a:p>
            <a:pPr algn="l"/>
            <a:r>
              <a:rPr lang="en-US" altLang="zh-CN" sz="3200">
                <a:solidFill>
                  <a:schemeClr val="bg1"/>
                </a:solidFill>
                <a:latin typeface="Baoli SC" panose="02010600040101010101" pitchFamily="2" charset="-122"/>
                <a:ea typeface="Baoli SC" panose="02010600040101010101" pitchFamily="2" charset="-122"/>
                <a:sym typeface="+mn-ea"/>
              </a:rPr>
              <a:t>5</a:t>
            </a:r>
            <a:r>
              <a:rPr lang="zh-CN" altLang="en-US" sz="3200">
                <a:solidFill>
                  <a:schemeClr val="bg1"/>
                </a:solidFill>
                <a:latin typeface="Baoli SC" panose="02010600040101010101" pitchFamily="2" charset="-122"/>
                <a:ea typeface="Baoli SC" panose="02010600040101010101" pitchFamily="2" charset="-122"/>
                <a:sym typeface="+mn-ea"/>
              </a:rPr>
              <a:t>元现金</a:t>
            </a:r>
            <a:endParaRPr lang="zh-CN" altLang="en-US" sz="3200" b="1">
              <a:solidFill>
                <a:schemeClr val="bg1"/>
              </a:solidFill>
              <a:latin typeface="Baoli SC" panose="02010600040101010101" pitchFamily="2" charset="-122"/>
              <a:ea typeface="Baoli SC" panose="02010600040101010101" pitchFamily="2" charset="-122"/>
              <a:sym typeface="+mn-ea"/>
            </a:endParaRPr>
          </a:p>
        </p:txBody>
      </p:sp>
      <p:sp>
        <p:nvSpPr>
          <p:cNvPr id="19" name="文本框 18"/>
          <p:cNvSpPr txBox="1"/>
          <p:nvPr/>
        </p:nvSpPr>
        <p:spPr>
          <a:xfrm>
            <a:off x="3436653" y="2394585"/>
            <a:ext cx="1874231" cy="584775"/>
          </a:xfrm>
          <a:prstGeom prst="rect">
            <a:avLst/>
          </a:prstGeom>
          <a:noFill/>
        </p:spPr>
        <p:txBody>
          <a:bodyPr wrap="none" rtlCol="0" anchor="t">
            <a:spAutoFit/>
          </a:bodyPr>
          <a:lstStyle/>
          <a:p>
            <a:r>
              <a:rPr lang="en-US" altLang="zh-CN" sz="3200" dirty="0">
                <a:solidFill>
                  <a:schemeClr val="bg1"/>
                </a:solidFill>
                <a:latin typeface="Baoli SC" panose="02010600040101010101" pitchFamily="2" charset="-122"/>
                <a:ea typeface="Baoli SC" panose="02010600040101010101" pitchFamily="2" charset="-122"/>
                <a:sym typeface="+mn-ea"/>
              </a:rPr>
              <a:t>10</a:t>
            </a:r>
            <a:r>
              <a:rPr lang="zh-CN" altLang="en-US" sz="3200" dirty="0">
                <a:solidFill>
                  <a:schemeClr val="bg1"/>
                </a:solidFill>
                <a:latin typeface="Baoli SC" panose="02010600040101010101" pitchFamily="2" charset="-122"/>
                <a:ea typeface="Baoli SC" panose="02010600040101010101" pitchFamily="2" charset="-122"/>
                <a:sym typeface="+mn-ea"/>
              </a:rPr>
              <a:t>元现金</a:t>
            </a:r>
          </a:p>
        </p:txBody>
      </p:sp>
      <p:sp>
        <p:nvSpPr>
          <p:cNvPr id="20" name="文本框 19"/>
          <p:cNvSpPr txBox="1"/>
          <p:nvPr/>
        </p:nvSpPr>
        <p:spPr>
          <a:xfrm>
            <a:off x="636905" y="4006215"/>
            <a:ext cx="2370455" cy="765915"/>
          </a:xfrm>
          <a:prstGeom prst="rect">
            <a:avLst/>
          </a:prstGeom>
          <a:noFill/>
        </p:spPr>
        <p:txBody>
          <a:bodyPr wrap="square" rtlCol="0">
            <a:spAutoFit/>
          </a:bodyPr>
          <a:lstStyle/>
          <a:p>
            <a:pPr>
              <a:lnSpc>
                <a:spcPct val="150000"/>
              </a:lnSpc>
            </a:pPr>
            <a:r>
              <a:rPr lang="zh-CN" altLang="zh-CN" sz="3200" dirty="0">
                <a:solidFill>
                  <a:schemeClr val="bg1"/>
                </a:solidFill>
                <a:latin typeface="Baoli SC" panose="02010600040101010101" pitchFamily="2" charset="-122"/>
                <a:ea typeface="Baoli SC" panose="02010600040101010101" pitchFamily="2" charset="-122"/>
              </a:rPr>
              <a:t>第三节课</a:t>
            </a:r>
            <a:endParaRPr lang="zh-CN" altLang="zh-CN" sz="3200" dirty="0">
              <a:solidFill>
                <a:schemeClr val="bg1"/>
              </a:solidFill>
              <a:latin typeface="Baoli SC" panose="02010600040101010101" pitchFamily="2" charset="-122"/>
              <a:ea typeface="Baoli SC" panose="02010600040101010101" pitchFamily="2" charset="-122"/>
              <a:sym typeface="+mn-ea"/>
            </a:endParaRPr>
          </a:p>
        </p:txBody>
      </p:sp>
      <p:sp>
        <p:nvSpPr>
          <p:cNvPr id="22" name="文本框 21"/>
          <p:cNvSpPr txBox="1"/>
          <p:nvPr/>
        </p:nvSpPr>
        <p:spPr>
          <a:xfrm>
            <a:off x="5441734" y="3772599"/>
            <a:ext cx="628996" cy="1228991"/>
          </a:xfrm>
          <a:prstGeom prst="rect">
            <a:avLst/>
          </a:prstGeom>
          <a:noFill/>
        </p:spPr>
        <p:txBody>
          <a:bodyPr wrap="square" rtlCol="0">
            <a:spAutoFit/>
          </a:bodyPr>
          <a:lstStyle/>
          <a:p>
            <a:pPr>
              <a:lnSpc>
                <a:spcPct val="150000"/>
              </a:lnSpc>
            </a:pPr>
            <a:r>
              <a:rPr lang="en-US" altLang="zh-CN" sz="5400" b="1" dirty="0">
                <a:solidFill>
                  <a:schemeClr val="bg1"/>
                </a:solidFill>
                <a:latin typeface="Baoli SC" panose="02010600040101010101" pitchFamily="2" charset="-122"/>
                <a:ea typeface="Baoli SC" panose="02010600040101010101" pitchFamily="2" charset="-122"/>
              </a:rPr>
              <a:t>+</a:t>
            </a:r>
          </a:p>
        </p:txBody>
      </p:sp>
      <p:pic>
        <p:nvPicPr>
          <p:cNvPr id="23" name="图片 22"/>
          <p:cNvPicPr>
            <a:picLocks noChangeAspect="1"/>
          </p:cNvPicPr>
          <p:nvPr/>
        </p:nvPicPr>
        <p:blipFill>
          <a:blip r:embed="rId7">
            <a:clrChange>
              <a:clrFrom>
                <a:srgbClr val="FFFFFF">
                  <a:alpha val="100000"/>
                </a:srgbClr>
              </a:clrFrom>
              <a:clrTo>
                <a:srgbClr val="FFFFFF">
                  <a:alpha val="100000"/>
                  <a:alpha val="0"/>
                </a:srgbClr>
              </a:clrTo>
            </a:clrChange>
          </a:blip>
          <a:srcRect l="12536" t="26090" r="21275" b="19586"/>
          <a:stretch>
            <a:fillRect/>
          </a:stretch>
        </p:blipFill>
        <p:spPr>
          <a:xfrm>
            <a:off x="9967595" y="5474335"/>
            <a:ext cx="1339850" cy="1101725"/>
          </a:xfrm>
          <a:prstGeom prst="rect">
            <a:avLst/>
          </a:prstGeom>
        </p:spPr>
      </p:pic>
      <p:sp>
        <p:nvSpPr>
          <p:cNvPr id="24" name="文本框 23"/>
          <p:cNvSpPr txBox="1"/>
          <p:nvPr/>
        </p:nvSpPr>
        <p:spPr>
          <a:xfrm>
            <a:off x="3512820" y="4194810"/>
            <a:ext cx="1874231" cy="584775"/>
          </a:xfrm>
          <a:prstGeom prst="rect">
            <a:avLst/>
          </a:prstGeom>
          <a:noFill/>
        </p:spPr>
        <p:txBody>
          <a:bodyPr wrap="none" rtlCol="0" anchor="t">
            <a:spAutoFit/>
          </a:bodyPr>
          <a:lstStyle/>
          <a:p>
            <a:r>
              <a:rPr lang="en-US" altLang="zh-CN" sz="3200" dirty="0">
                <a:solidFill>
                  <a:schemeClr val="bg1"/>
                </a:solidFill>
                <a:latin typeface="Baoli SC" panose="02010600040101010101" pitchFamily="2" charset="-122"/>
                <a:ea typeface="Baoli SC" panose="02010600040101010101" pitchFamily="2" charset="-122"/>
                <a:sym typeface="+mn-ea"/>
              </a:rPr>
              <a:t>15</a:t>
            </a:r>
            <a:r>
              <a:rPr lang="zh-CN" altLang="en-US" sz="3200" dirty="0">
                <a:solidFill>
                  <a:schemeClr val="bg1"/>
                </a:solidFill>
                <a:latin typeface="Baoli SC" panose="02010600040101010101" pitchFamily="2" charset="-122"/>
                <a:ea typeface="Baoli SC" panose="02010600040101010101" pitchFamily="2" charset="-122"/>
                <a:sym typeface="+mn-ea"/>
              </a:rPr>
              <a:t>元现金</a:t>
            </a:r>
          </a:p>
        </p:txBody>
      </p:sp>
      <p:sp>
        <p:nvSpPr>
          <p:cNvPr id="28" name="文本框 27"/>
          <p:cNvSpPr txBox="1"/>
          <p:nvPr/>
        </p:nvSpPr>
        <p:spPr>
          <a:xfrm>
            <a:off x="610235" y="5474335"/>
            <a:ext cx="2370455" cy="765915"/>
          </a:xfrm>
          <a:prstGeom prst="rect">
            <a:avLst/>
          </a:prstGeom>
          <a:noFill/>
        </p:spPr>
        <p:txBody>
          <a:bodyPr wrap="square" rtlCol="0">
            <a:spAutoFit/>
          </a:bodyPr>
          <a:lstStyle/>
          <a:p>
            <a:pPr>
              <a:lnSpc>
                <a:spcPct val="150000"/>
              </a:lnSpc>
            </a:pPr>
            <a:r>
              <a:rPr lang="zh-CN" altLang="zh-CN" sz="3200" dirty="0">
                <a:solidFill>
                  <a:schemeClr val="bg1"/>
                </a:solidFill>
                <a:latin typeface="Baoli SC" panose="02010600040101010101" pitchFamily="2" charset="-122"/>
                <a:ea typeface="Baoli SC" panose="02010600040101010101" pitchFamily="2" charset="-122"/>
              </a:rPr>
              <a:t>第四节课</a:t>
            </a:r>
            <a:endParaRPr lang="zh-CN" altLang="zh-CN" sz="3200" dirty="0">
              <a:solidFill>
                <a:schemeClr val="bg1"/>
              </a:solidFill>
              <a:latin typeface="Baoli SC" panose="02010600040101010101" pitchFamily="2" charset="-122"/>
              <a:ea typeface="Baoli SC" panose="02010600040101010101" pitchFamily="2" charset="-122"/>
              <a:sym typeface="+mn-ea"/>
            </a:endParaRPr>
          </a:p>
        </p:txBody>
      </p:sp>
      <p:sp>
        <p:nvSpPr>
          <p:cNvPr id="30" name="文本框 29"/>
          <p:cNvSpPr txBox="1"/>
          <p:nvPr/>
        </p:nvSpPr>
        <p:spPr>
          <a:xfrm>
            <a:off x="3486150" y="5662930"/>
            <a:ext cx="1874231" cy="584775"/>
          </a:xfrm>
          <a:prstGeom prst="rect">
            <a:avLst/>
          </a:prstGeom>
          <a:noFill/>
        </p:spPr>
        <p:txBody>
          <a:bodyPr wrap="none" rtlCol="0" anchor="t">
            <a:spAutoFit/>
          </a:bodyPr>
          <a:lstStyle/>
          <a:p>
            <a:r>
              <a:rPr lang="en-US" altLang="zh-CN" sz="3200" dirty="0">
                <a:solidFill>
                  <a:schemeClr val="bg1"/>
                </a:solidFill>
                <a:latin typeface="Baoli SC" panose="02010600040101010101" pitchFamily="2" charset="-122"/>
                <a:ea typeface="Baoli SC" panose="02010600040101010101" pitchFamily="2" charset="-122"/>
                <a:sym typeface="+mn-ea"/>
              </a:rPr>
              <a:t>20</a:t>
            </a:r>
            <a:r>
              <a:rPr lang="zh-CN" altLang="en-US" sz="3200" dirty="0">
                <a:solidFill>
                  <a:schemeClr val="bg1"/>
                </a:solidFill>
                <a:latin typeface="Baoli SC" panose="02010600040101010101" pitchFamily="2" charset="-122"/>
                <a:ea typeface="Baoli SC" panose="02010600040101010101" pitchFamily="2" charset="-122"/>
                <a:sym typeface="+mn-ea"/>
              </a:rPr>
              <a:t>元现金</a:t>
            </a:r>
          </a:p>
        </p:txBody>
      </p:sp>
      <p:sp>
        <p:nvSpPr>
          <p:cNvPr id="32" name="文本框 31"/>
          <p:cNvSpPr txBox="1"/>
          <p:nvPr/>
        </p:nvSpPr>
        <p:spPr>
          <a:xfrm>
            <a:off x="5456974" y="5151184"/>
            <a:ext cx="628996" cy="1228991"/>
          </a:xfrm>
          <a:prstGeom prst="rect">
            <a:avLst/>
          </a:prstGeom>
          <a:noFill/>
        </p:spPr>
        <p:txBody>
          <a:bodyPr wrap="square" rtlCol="0">
            <a:spAutoFit/>
          </a:bodyPr>
          <a:lstStyle/>
          <a:p>
            <a:pPr>
              <a:lnSpc>
                <a:spcPct val="150000"/>
              </a:lnSpc>
            </a:pPr>
            <a:r>
              <a:rPr lang="en-US" altLang="zh-CN" sz="5400" b="1" dirty="0">
                <a:solidFill>
                  <a:schemeClr val="bg1"/>
                </a:solidFill>
                <a:latin typeface="Baoli SC" panose="02010600040101010101" pitchFamily="2" charset="-122"/>
                <a:ea typeface="Baoli SC" panose="02010600040101010101" pitchFamily="2" charset="-122"/>
              </a:rPr>
              <a:t>+</a:t>
            </a:r>
          </a:p>
        </p:txBody>
      </p:sp>
      <p:sp>
        <p:nvSpPr>
          <p:cNvPr id="4" name="文本框 3"/>
          <p:cNvSpPr txBox="1"/>
          <p:nvPr/>
        </p:nvSpPr>
        <p:spPr>
          <a:xfrm>
            <a:off x="6007735" y="791845"/>
            <a:ext cx="3840480" cy="583565"/>
          </a:xfrm>
          <a:prstGeom prst="rect">
            <a:avLst/>
          </a:prstGeom>
          <a:noFill/>
        </p:spPr>
        <p:txBody>
          <a:bodyPr wrap="none" rtlCol="0" anchor="t">
            <a:spAutoFit/>
          </a:bodyPr>
          <a:lstStyle/>
          <a:p>
            <a:pPr algn="l"/>
            <a:r>
              <a:rPr lang="zh-CN" altLang="en-US" sz="3200">
                <a:solidFill>
                  <a:schemeClr val="bg1"/>
                </a:solidFill>
                <a:latin typeface="Baoli SC" panose="02010600040101010101" pitchFamily="2" charset="-122"/>
                <a:ea typeface="Baoli SC" panose="02010600040101010101" pitchFamily="2" charset="-122"/>
                <a:sym typeface="+mn-ea"/>
              </a:rPr>
              <a:t>全国自考专业白皮书</a:t>
            </a:r>
          </a:p>
        </p:txBody>
      </p:sp>
      <p:sp>
        <p:nvSpPr>
          <p:cNvPr id="6" name="文本框 5"/>
          <p:cNvSpPr txBox="1"/>
          <p:nvPr/>
        </p:nvSpPr>
        <p:spPr>
          <a:xfrm>
            <a:off x="2522272" y="5088025"/>
            <a:ext cx="648970" cy="1355307"/>
          </a:xfrm>
          <a:prstGeom prst="rect">
            <a:avLst/>
          </a:prstGeom>
          <a:noFill/>
        </p:spPr>
        <p:txBody>
          <a:bodyPr wrap="square" rtlCol="0">
            <a:spAutoFit/>
          </a:bodyPr>
          <a:lstStyle/>
          <a:p>
            <a:pPr>
              <a:lnSpc>
                <a:spcPct val="150000"/>
              </a:lnSpc>
            </a:pPr>
            <a:r>
              <a:rPr lang="en-US" altLang="zh-CN" sz="6000" b="1" dirty="0">
                <a:solidFill>
                  <a:schemeClr val="bg1"/>
                </a:solidFill>
                <a:latin typeface="Baoli SC" panose="02010600040101010101" pitchFamily="2" charset="-122"/>
                <a:ea typeface="Baoli SC" panose="02010600040101010101" pitchFamily="2" charset="-122"/>
              </a:rPr>
              <a:t>=</a:t>
            </a:r>
          </a:p>
        </p:txBody>
      </p:sp>
      <p:sp>
        <p:nvSpPr>
          <p:cNvPr id="9" name="文本框 8"/>
          <p:cNvSpPr txBox="1"/>
          <p:nvPr/>
        </p:nvSpPr>
        <p:spPr>
          <a:xfrm>
            <a:off x="2533378" y="3582599"/>
            <a:ext cx="648970" cy="1481624"/>
          </a:xfrm>
          <a:prstGeom prst="rect">
            <a:avLst/>
          </a:prstGeom>
          <a:noFill/>
        </p:spPr>
        <p:txBody>
          <a:bodyPr wrap="square" rtlCol="0">
            <a:spAutoFit/>
          </a:bodyPr>
          <a:lstStyle/>
          <a:p>
            <a:pPr>
              <a:lnSpc>
                <a:spcPct val="150000"/>
              </a:lnSpc>
            </a:pPr>
            <a:r>
              <a:rPr lang="en-US" altLang="zh-CN" sz="6600" b="1" dirty="0">
                <a:solidFill>
                  <a:schemeClr val="bg1"/>
                </a:solidFill>
                <a:latin typeface="Baoli SC" panose="02010600040101010101" pitchFamily="2" charset="-122"/>
                <a:ea typeface="Baoli SC" panose="02010600040101010101" pitchFamily="2" charset="-122"/>
              </a:rPr>
              <a:t>=</a:t>
            </a:r>
          </a:p>
        </p:txBody>
      </p:sp>
      <p:sp>
        <p:nvSpPr>
          <p:cNvPr id="11" name="文本框 10"/>
          <p:cNvSpPr txBox="1"/>
          <p:nvPr/>
        </p:nvSpPr>
        <p:spPr>
          <a:xfrm>
            <a:off x="2576830" y="1783080"/>
            <a:ext cx="648970" cy="1481624"/>
          </a:xfrm>
          <a:prstGeom prst="rect">
            <a:avLst/>
          </a:prstGeom>
          <a:noFill/>
        </p:spPr>
        <p:txBody>
          <a:bodyPr wrap="square" rtlCol="0">
            <a:spAutoFit/>
          </a:bodyPr>
          <a:lstStyle/>
          <a:p>
            <a:pPr>
              <a:lnSpc>
                <a:spcPct val="150000"/>
              </a:lnSpc>
            </a:pPr>
            <a:r>
              <a:rPr lang="en-US" altLang="zh-CN" sz="6600" b="1">
                <a:solidFill>
                  <a:schemeClr val="bg1"/>
                </a:solidFill>
                <a:latin typeface="Baoli SC" panose="02010600040101010101" pitchFamily="2" charset="-122"/>
                <a:ea typeface="Baoli SC" panose="02010600040101010101" pitchFamily="2" charset="-122"/>
              </a:rPr>
              <a:t>=</a:t>
            </a:r>
          </a:p>
        </p:txBody>
      </p:sp>
      <p:sp>
        <p:nvSpPr>
          <p:cNvPr id="14" name="文本框 13"/>
          <p:cNvSpPr txBox="1"/>
          <p:nvPr/>
        </p:nvSpPr>
        <p:spPr>
          <a:xfrm>
            <a:off x="6175375" y="2394585"/>
            <a:ext cx="3153427" cy="584775"/>
          </a:xfrm>
          <a:prstGeom prst="rect">
            <a:avLst/>
          </a:prstGeom>
          <a:noFill/>
        </p:spPr>
        <p:txBody>
          <a:bodyPr wrap="none" rtlCol="0" anchor="t">
            <a:spAutoFit/>
          </a:bodyPr>
          <a:lstStyle/>
          <a:p>
            <a:pPr algn="l"/>
            <a:r>
              <a:rPr lang="en-US" altLang="zh-CN" sz="3200">
                <a:solidFill>
                  <a:schemeClr val="bg1"/>
                </a:solidFill>
                <a:latin typeface="Baoli SC" panose="02010600040101010101" pitchFamily="2" charset="-122"/>
                <a:ea typeface="Baoli SC" panose="02010600040101010101" pitchFamily="2" charset="-122"/>
                <a:sym typeface="+mn-ea"/>
              </a:rPr>
              <a:t>2018</a:t>
            </a:r>
            <a:r>
              <a:rPr lang="zh-CN" altLang="en-US" sz="3200">
                <a:solidFill>
                  <a:schemeClr val="bg1"/>
                </a:solidFill>
                <a:latin typeface="Baoli SC" panose="02010600040101010101" pitchFamily="2" charset="-122"/>
                <a:ea typeface="Baoli SC" panose="02010600040101010101" pitchFamily="2" charset="-122"/>
                <a:sym typeface="+mn-ea"/>
              </a:rPr>
              <a:t>年最新真题</a:t>
            </a:r>
          </a:p>
        </p:txBody>
      </p:sp>
      <p:sp>
        <p:nvSpPr>
          <p:cNvPr id="16" name="文本框 15"/>
          <p:cNvSpPr txBox="1"/>
          <p:nvPr/>
        </p:nvSpPr>
        <p:spPr>
          <a:xfrm>
            <a:off x="6169660" y="4167505"/>
            <a:ext cx="2924198" cy="584775"/>
          </a:xfrm>
          <a:prstGeom prst="rect">
            <a:avLst/>
          </a:prstGeom>
          <a:noFill/>
        </p:spPr>
        <p:txBody>
          <a:bodyPr wrap="none" rtlCol="0" anchor="t">
            <a:spAutoFit/>
          </a:bodyPr>
          <a:lstStyle/>
          <a:p>
            <a:pPr algn="l"/>
            <a:r>
              <a:rPr lang="en-US" altLang="zh-CN" sz="3200">
                <a:solidFill>
                  <a:schemeClr val="bg1"/>
                </a:solidFill>
                <a:latin typeface="Baoli SC" panose="02010600040101010101" pitchFamily="2" charset="-122"/>
                <a:ea typeface="Baoli SC" panose="02010600040101010101" pitchFamily="2" charset="-122"/>
                <a:sym typeface="+mn-ea"/>
              </a:rPr>
              <a:t>100</a:t>
            </a:r>
            <a:r>
              <a:rPr lang="zh-CN" altLang="en-US" sz="3200">
                <a:solidFill>
                  <a:schemeClr val="bg1"/>
                </a:solidFill>
                <a:latin typeface="Baoli SC" panose="02010600040101010101" pitchFamily="2" charset="-122"/>
                <a:ea typeface="Baoli SC" panose="02010600040101010101" pitchFamily="2" charset="-122"/>
                <a:sym typeface="+mn-ea"/>
              </a:rPr>
              <a:t>个高频考题</a:t>
            </a:r>
          </a:p>
        </p:txBody>
      </p:sp>
      <p:sp>
        <p:nvSpPr>
          <p:cNvPr id="17" name="文本框 16"/>
          <p:cNvSpPr txBox="1"/>
          <p:nvPr/>
        </p:nvSpPr>
        <p:spPr>
          <a:xfrm>
            <a:off x="6169660" y="5647055"/>
            <a:ext cx="3143809" cy="584775"/>
          </a:xfrm>
          <a:prstGeom prst="rect">
            <a:avLst/>
          </a:prstGeom>
          <a:noFill/>
        </p:spPr>
        <p:txBody>
          <a:bodyPr wrap="none" rtlCol="0" anchor="t">
            <a:spAutoFit/>
          </a:bodyPr>
          <a:lstStyle/>
          <a:p>
            <a:pPr algn="l"/>
            <a:r>
              <a:rPr lang="en-US" sz="3200">
                <a:solidFill>
                  <a:schemeClr val="bg1"/>
                </a:solidFill>
                <a:latin typeface="Baoli SC" panose="02010600040101010101" pitchFamily="2" charset="-122"/>
                <a:ea typeface="Baoli SC" panose="02010600040101010101" pitchFamily="2" charset="-122"/>
                <a:sym typeface="+mn-ea"/>
              </a:rPr>
              <a:t>1</a:t>
            </a:r>
            <a:r>
              <a:rPr lang="en-US" altLang="zh-CN" sz="3200">
                <a:solidFill>
                  <a:schemeClr val="bg1"/>
                </a:solidFill>
                <a:latin typeface="Baoli SC" panose="02010600040101010101" pitchFamily="2" charset="-122"/>
                <a:ea typeface="Baoli SC" panose="02010600040101010101" pitchFamily="2" charset="-122"/>
                <a:sym typeface="+mn-ea"/>
              </a:rPr>
              <a:t>G</a:t>
            </a:r>
            <a:r>
              <a:rPr lang="zh-CN" altLang="en-US" sz="3200">
                <a:solidFill>
                  <a:schemeClr val="bg1"/>
                </a:solidFill>
                <a:latin typeface="Baoli SC" panose="02010600040101010101" pitchFamily="2" charset="-122"/>
                <a:ea typeface="Baoli SC" panose="02010600040101010101" pitchFamily="2" charset="-122"/>
                <a:sym typeface="+mn-ea"/>
              </a:rPr>
              <a:t>自考电子资料</a:t>
            </a:r>
          </a:p>
        </p:txBody>
      </p:sp>
      <p:pic>
        <p:nvPicPr>
          <p:cNvPr id="12" name="图片 11"/>
          <p:cNvPicPr>
            <a:picLocks noChangeAspect="1"/>
          </p:cNvPicPr>
          <p:nvPr/>
        </p:nvPicPr>
        <p:blipFill>
          <a:blip r:embed="rId8"/>
          <a:stretch>
            <a:fillRect/>
          </a:stretch>
        </p:blipFill>
        <p:spPr>
          <a:xfrm>
            <a:off x="10092690" y="1910080"/>
            <a:ext cx="1092200" cy="1546860"/>
          </a:xfrm>
          <a:prstGeom prst="rect">
            <a:avLst/>
          </a:prstGeom>
        </p:spPr>
      </p:pic>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49500"/>
            <a:ext cx="10515600" cy="1325563"/>
          </a:xfrm>
        </p:spPr>
        <p:txBody>
          <a:bodyPr/>
          <a:lstStyle/>
          <a:p>
            <a:pPr algn="ctr"/>
            <a:r>
              <a:rPr lang="en-US" altLang="zh-CN"/>
              <a:t>1921</a:t>
            </a:r>
            <a:r>
              <a:rPr lang="zh-CN" altLang="en-US"/>
              <a:t>年</a:t>
            </a:r>
            <a:r>
              <a:rPr lang="en-US" altLang="zh-CN"/>
              <a:t>7</a:t>
            </a:r>
            <a:r>
              <a:rPr lang="zh-CN" altLang="en-US"/>
              <a:t>月</a:t>
            </a:r>
            <a:r>
              <a:rPr lang="en-US" altLang="zh-CN"/>
              <a:t>1</a:t>
            </a:r>
            <a:r>
              <a:rPr lang="zh-CN" altLang="en-US"/>
              <a:t>日 中国共产党成立</a:t>
            </a:r>
          </a:p>
        </p:txBody>
      </p:sp>
      <p:sp>
        <p:nvSpPr>
          <p:cNvPr id="3"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30" name="组合 29"/>
          <p:cNvGrpSpPr/>
          <p:nvPr/>
        </p:nvGrpSpPr>
        <p:grpSpPr>
          <a:xfrm>
            <a:off x="40195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3844"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509"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43%</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000000"/>
                </a:solidFill>
                <a:effectLst/>
                <a:uLnTx/>
                <a:uFillTx/>
                <a:latin typeface="方正启体简体" panose="03000509000000000000" charset="-122"/>
                <a:ea typeface="方正启体简体" panose="03000509000000000000" charset="-122"/>
                <a:cs typeface="+mn-cs"/>
              </a:rPr>
              <a:t>今日概况</a:t>
            </a:r>
          </a:p>
        </p:txBody>
      </p:sp>
      <p:grpSp>
        <p:nvGrpSpPr>
          <p:cNvPr id="3" name="组合 2"/>
          <p:cNvGrpSpPr/>
          <p:nvPr/>
        </p:nvGrpSpPr>
        <p:grpSpPr>
          <a:xfrm>
            <a:off x="205740" y="1876640"/>
            <a:ext cx="4516264" cy="3157661"/>
            <a:chOff x="1410" y="2620"/>
            <a:chExt cx="14054" cy="6653"/>
          </a:xfrm>
        </p:grpSpPr>
        <p:sp>
          <p:nvSpPr>
            <p:cNvPr id="2" name="圆角矩形 1"/>
            <p:cNvSpPr/>
            <p:nvPr/>
          </p:nvSpPr>
          <p:spPr>
            <a:xfrm>
              <a:off x="1410" y="5182"/>
              <a:ext cx="6077"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1600" dirty="0">
                  <a:solidFill>
                    <a:schemeClr val="tx1"/>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近代中国的</a:t>
              </a:r>
              <a:r>
                <a:rPr lang="en-US" altLang="zh-CN" sz="1600" dirty="0">
                  <a:solidFill>
                    <a:schemeClr val="tx1"/>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3</a:t>
              </a:r>
              <a:r>
                <a:rPr lang="zh-CN" altLang="en-US" sz="1600" dirty="0">
                  <a:solidFill>
                    <a:schemeClr val="tx1"/>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位大佬</a:t>
              </a:r>
            </a:p>
          </p:txBody>
        </p:sp>
        <p:sp>
          <p:nvSpPr>
            <p:cNvPr id="4" name="左大括号 3"/>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 name="圆角矩形 4"/>
            <p:cNvSpPr/>
            <p:nvPr/>
          </p:nvSpPr>
          <p:spPr>
            <a:xfrm>
              <a:off x="9183" y="5435"/>
              <a:ext cx="6281"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第一次</a:t>
              </a:r>
              <a:r>
                <a:rPr kumimoji="0" lang="en-US" altLang="en-US" sz="1400" b="0"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国共合作</a:t>
              </a:r>
            </a:p>
          </p:txBody>
        </p:sp>
        <p:sp>
          <p:nvSpPr>
            <p:cNvPr id="6" name="圆角矩形 5"/>
            <p:cNvSpPr/>
            <p:nvPr/>
          </p:nvSpPr>
          <p:spPr>
            <a:xfrm>
              <a:off x="9373" y="8303"/>
              <a:ext cx="6019" cy="97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dirty="0">
                  <a:solidFill>
                    <a:schemeClr val="bg1">
                      <a:lumMod val="65000"/>
                    </a:schemeClr>
                  </a:solidFill>
                  <a:latin typeface="微软雅黑" panose="020B0503020204020204" pitchFamily="34" charset="-122"/>
                  <a:ea typeface="微软雅黑" panose="020B0503020204020204" pitchFamily="34" charset="-122"/>
                </a:rPr>
                <a:t>第</a:t>
              </a:r>
              <a:r>
                <a:rPr lang="en-US" altLang="en-US" sz="1400" dirty="0">
                  <a:solidFill>
                    <a:schemeClr val="bg1">
                      <a:lumMod val="65000"/>
                    </a:schemeClr>
                  </a:solidFill>
                  <a:latin typeface="微软雅黑" panose="020B0503020204020204" pitchFamily="34" charset="-122"/>
                  <a:ea typeface="微软雅黑" panose="020B0503020204020204" pitchFamily="34" charset="-122"/>
                </a:rPr>
                <a:t>二</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次</a:t>
              </a:r>
              <a:r>
                <a:rPr lang="en-US" altLang="en-US" sz="1400" dirty="0">
                  <a:solidFill>
                    <a:schemeClr val="bg1">
                      <a:lumMod val="65000"/>
                    </a:schemeClr>
                  </a:solidFill>
                  <a:latin typeface="微软雅黑" panose="020B0503020204020204" pitchFamily="34" charset="-122"/>
                  <a:ea typeface="微软雅黑" panose="020B0503020204020204" pitchFamily="34" charset="-122"/>
                </a:rPr>
                <a:t>国共合作</a:t>
              </a:r>
            </a:p>
          </p:txBody>
        </p:sp>
        <p:sp>
          <p:nvSpPr>
            <p:cNvPr id="9" name="圆角矩形 8"/>
            <p:cNvSpPr/>
            <p:nvPr/>
          </p:nvSpPr>
          <p:spPr>
            <a:xfrm>
              <a:off x="9363" y="2620"/>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中国共产党的成立</a:t>
              </a:r>
            </a:p>
          </p:txBody>
        </p:sp>
      </p:grpSp>
      <p:sp>
        <p:nvSpPr>
          <p:cNvPr id="8" name="圆角矩形 7"/>
          <p:cNvSpPr/>
          <p:nvPr/>
        </p:nvSpPr>
        <p:spPr>
          <a:xfrm>
            <a:off x="5142865" y="1817370"/>
            <a:ext cx="6517640" cy="295783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zh-CN" sz="2000">
                <a:solidFill>
                  <a:schemeClr val="tx1"/>
                </a:solidFill>
                <a:latin typeface="楷体" panose="02010609060101010101" charset="-122"/>
                <a:ea typeface="楷体" panose="02010609060101010101" charset="-122"/>
                <a:cs typeface="楷体" panose="02010609060101010101" charset="-122"/>
              </a:rPr>
              <a:t>1.1919</a:t>
            </a:r>
            <a:r>
              <a:rPr lang="zh-CN" altLang="en-US" sz="2000">
                <a:solidFill>
                  <a:schemeClr val="tx1"/>
                </a:solidFill>
                <a:latin typeface="楷体" panose="02010609060101010101" charset="-122"/>
                <a:ea typeface="楷体" panose="02010609060101010101" charset="-122"/>
                <a:cs typeface="楷体" panose="02010609060101010101" charset="-122"/>
              </a:rPr>
              <a:t>年</a:t>
            </a:r>
            <a:r>
              <a:rPr lang="en-US" altLang="zh-CN" sz="2000">
                <a:solidFill>
                  <a:schemeClr val="tx1"/>
                </a:solidFill>
                <a:latin typeface="楷体" panose="02010609060101010101" charset="-122"/>
                <a:ea typeface="楷体" panose="02010609060101010101" charset="-122"/>
                <a:cs typeface="楷体" panose="02010609060101010101" charset="-122"/>
              </a:rPr>
              <a:t>54</a:t>
            </a:r>
            <a:r>
              <a:rPr lang="zh-CN" altLang="en-US" sz="2000">
                <a:solidFill>
                  <a:schemeClr val="tx1"/>
                </a:solidFill>
                <a:latin typeface="楷体" panose="02010609060101010101" charset="-122"/>
                <a:ea typeface="楷体" panose="02010609060101010101" charset="-122"/>
                <a:cs typeface="楷体" panose="02010609060101010101" charset="-122"/>
              </a:rPr>
              <a:t>运动的爆发标志着无产阶级走上历史舞台，新民主主义革命开始。</a:t>
            </a:r>
          </a:p>
          <a:p>
            <a:pPr algn="l">
              <a:lnSpc>
                <a:spcPct val="200000"/>
              </a:lnSpc>
            </a:pPr>
            <a:r>
              <a:rPr lang="en-US" altLang="zh-CN" sz="2000">
                <a:solidFill>
                  <a:schemeClr val="tx1"/>
                </a:solidFill>
                <a:latin typeface="楷体" panose="02010609060101010101" charset="-122"/>
                <a:ea typeface="楷体" panose="02010609060101010101" charset="-122"/>
                <a:cs typeface="楷体" panose="02010609060101010101" charset="-122"/>
              </a:rPr>
              <a:t>2.</a:t>
            </a:r>
            <a:r>
              <a:rPr lang="zh-CN" altLang="en-US" sz="2000">
                <a:solidFill>
                  <a:schemeClr val="tx1"/>
                </a:solidFill>
                <a:latin typeface="楷体" panose="02010609060101010101" charset="-122"/>
                <a:ea typeface="楷体" panose="02010609060101010101" charset="-122"/>
                <a:cs typeface="楷体" panose="02010609060101010101" charset="-122"/>
              </a:rPr>
              <a:t>五四运动是</a:t>
            </a:r>
            <a:r>
              <a:rPr lang="zh-CN" altLang="en-US" sz="2000">
                <a:solidFill>
                  <a:schemeClr val="tx1"/>
                </a:solidFill>
                <a:latin typeface="楷体" panose="02010609060101010101" charset="-122"/>
                <a:ea typeface="楷体" panose="02010609060101010101" charset="-122"/>
                <a:cs typeface="楷体" panose="02010609060101010101" charset="-122"/>
                <a:sym typeface="+mn-ea"/>
              </a:rPr>
              <a:t>第一次彻底反帝反封建的革命运动。</a:t>
            </a:r>
            <a:endParaRPr lang="zh-CN" altLang="en-US" sz="2000">
              <a:solidFill>
                <a:schemeClr val="tx1"/>
              </a:solidFill>
              <a:latin typeface="楷体" panose="02010609060101010101" charset="-122"/>
              <a:ea typeface="楷体" panose="02010609060101010101" charset="-122"/>
              <a:cs typeface="楷体" panose="02010609060101010101" charset="-122"/>
            </a:endParaRPr>
          </a:p>
          <a:p>
            <a:pPr algn="l">
              <a:lnSpc>
                <a:spcPct val="200000"/>
              </a:lnSpc>
            </a:pPr>
            <a:r>
              <a:rPr lang="en-US" altLang="zh-CN" sz="2000">
                <a:solidFill>
                  <a:schemeClr val="tx1"/>
                </a:solidFill>
                <a:latin typeface="楷体" panose="02010609060101010101" charset="-122"/>
                <a:ea typeface="楷体" panose="02010609060101010101" charset="-122"/>
                <a:cs typeface="楷体" panose="02010609060101010101" charset="-122"/>
              </a:rPr>
              <a:t>3.1921</a:t>
            </a:r>
            <a:r>
              <a:rPr lang="zh-CN" altLang="en-US" sz="2000">
                <a:solidFill>
                  <a:schemeClr val="tx1"/>
                </a:solidFill>
                <a:latin typeface="楷体" panose="02010609060101010101" charset="-122"/>
                <a:ea typeface="楷体" panose="02010609060101010101" charset="-122"/>
                <a:cs typeface="楷体" panose="02010609060101010101" charset="-122"/>
              </a:rPr>
              <a:t>年中国共产党一次会议召开，共产党正式成立。</a:t>
            </a:r>
          </a:p>
        </p:txBody>
      </p:sp>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5350" y="3290570"/>
            <a:ext cx="3858895" cy="73914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3200" dirty="0">
                <a:solidFill>
                  <a:schemeClr val="tx1"/>
                </a:solidFill>
                <a:latin typeface="FZQiTi-S14S" panose="03000509000000000000" pitchFamily="66" charset="-122"/>
                <a:ea typeface="FZQiTi-S14S" panose="03000509000000000000" pitchFamily="66" charset="-122"/>
                <a:cs typeface="方正清刻本悦宋简体" panose="02000000000000000000" pitchFamily="2" charset="-122"/>
                <a:sym typeface="+mn-ea"/>
              </a:rPr>
              <a:t>近代中国的</a:t>
            </a:r>
            <a:r>
              <a:rPr lang="en-US" altLang="zh-CN" sz="3200" dirty="0">
                <a:solidFill>
                  <a:schemeClr val="tx1"/>
                </a:solidFill>
                <a:latin typeface="FZQiTi-S14S" panose="03000509000000000000" pitchFamily="66" charset="-122"/>
                <a:ea typeface="FZQiTi-S14S" panose="03000509000000000000" pitchFamily="66" charset="-122"/>
                <a:cs typeface="方正清刻本悦宋简体" panose="02000000000000000000" pitchFamily="2" charset="-122"/>
                <a:sym typeface="+mn-ea"/>
              </a:rPr>
              <a:t>3</a:t>
            </a:r>
            <a:r>
              <a:rPr lang="zh-CN" altLang="en-US" sz="3200" dirty="0">
                <a:solidFill>
                  <a:schemeClr val="tx1"/>
                </a:solidFill>
                <a:latin typeface="FZQiTi-S14S" panose="03000509000000000000" pitchFamily="66" charset="-122"/>
                <a:ea typeface="FZQiTi-S14S" panose="03000509000000000000" pitchFamily="66" charset="-122"/>
                <a:cs typeface="方正清刻本悦宋简体" panose="02000000000000000000" pitchFamily="2" charset="-122"/>
                <a:sym typeface="+mn-ea"/>
              </a:rPr>
              <a:t>位大佬</a:t>
            </a:r>
            <a:endParaRPr lang="zh-CN" altLang="en-US" sz="3200" dirty="0">
              <a:solidFill>
                <a:srgbClr val="000000"/>
              </a:solidFill>
              <a:latin typeface="FZQiTi-S14S" panose="03000509000000000000" pitchFamily="66" charset="-122"/>
              <a:ea typeface="FZQiTi-S14S" panose="03000509000000000000" pitchFamily="66" charset="-122"/>
              <a:cs typeface="方正清刻本悦宋简体" panose="02000000000000000000" pitchFamily="2" charset="-122"/>
              <a:sym typeface="+mn-ea"/>
            </a:endParaRPr>
          </a:p>
        </p:txBody>
      </p:sp>
      <p:sp>
        <p:nvSpPr>
          <p:cNvPr id="4" name="左大括号 3"/>
          <p:cNvSpPr/>
          <p:nvPr/>
        </p:nvSpPr>
        <p:spPr>
          <a:xfrm>
            <a:off x="4867275" y="1778635"/>
            <a:ext cx="965200" cy="3763010"/>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FZQiTi-S14S" panose="03000509000000000000" pitchFamily="66" charset="-122"/>
              <a:ea typeface="FZQiTi-S14S" panose="03000509000000000000" pitchFamily="66" charset="-122"/>
            </a:endParaRPr>
          </a:p>
        </p:txBody>
      </p:sp>
      <p:sp>
        <p:nvSpPr>
          <p:cNvPr id="5" name="圆角矩形 4"/>
          <p:cNvSpPr/>
          <p:nvPr/>
        </p:nvSpPr>
        <p:spPr>
          <a:xfrm>
            <a:off x="5945505" y="3451225"/>
            <a:ext cx="3988203"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FZQiTi-S14S" panose="03000509000000000000" pitchFamily="66" charset="-122"/>
                <a:ea typeface="FZQiTi-S14S" panose="03000509000000000000" pitchFamily="66" charset="-122"/>
              </a:rPr>
              <a:t>第一次</a:t>
            </a:r>
            <a:r>
              <a:rPr kumimoji="0" lang="en-US" altLang="en-US" sz="2800" b="0" i="0" u="none" strike="noStrike" kern="1200" cap="none" spc="0" normalizeH="0" baseline="0" noProof="0" dirty="0">
                <a:ln>
                  <a:noFill/>
                </a:ln>
                <a:solidFill>
                  <a:schemeClr val="tx1"/>
                </a:solidFill>
                <a:effectLst/>
                <a:uLnTx/>
                <a:uFillTx/>
                <a:latin typeface="FZQiTi-S14S" panose="03000509000000000000" pitchFamily="66" charset="-122"/>
                <a:ea typeface="FZQiTi-S14S" panose="03000509000000000000" pitchFamily="66" charset="-122"/>
              </a:rPr>
              <a:t>国共合作</a:t>
            </a:r>
          </a:p>
        </p:txBody>
      </p:sp>
      <p:sp>
        <p:nvSpPr>
          <p:cNvPr id="6" name="圆角矩形 5"/>
          <p:cNvSpPr/>
          <p:nvPr/>
        </p:nvSpPr>
        <p:spPr>
          <a:xfrm>
            <a:off x="6111759" y="5272203"/>
            <a:ext cx="3821949" cy="615979"/>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800" dirty="0">
                <a:solidFill>
                  <a:schemeClr val="bg1">
                    <a:lumMod val="65000"/>
                  </a:schemeClr>
                </a:solidFill>
                <a:latin typeface="FZQiTi-S14S" panose="03000509000000000000" pitchFamily="66" charset="-122"/>
                <a:ea typeface="FZQiTi-S14S" panose="03000509000000000000" pitchFamily="66" charset="-122"/>
              </a:rPr>
              <a:t>第</a:t>
            </a:r>
            <a:r>
              <a:rPr lang="en-US" altLang="en-US" sz="2800" dirty="0">
                <a:solidFill>
                  <a:schemeClr val="bg1">
                    <a:lumMod val="65000"/>
                  </a:schemeClr>
                </a:solidFill>
                <a:latin typeface="FZQiTi-S14S" panose="03000509000000000000" pitchFamily="66" charset="-122"/>
                <a:ea typeface="FZQiTi-S14S" panose="03000509000000000000" pitchFamily="66" charset="-122"/>
              </a:rPr>
              <a:t>二</a:t>
            </a:r>
            <a:r>
              <a:rPr lang="zh-CN" altLang="en-US" sz="2800" dirty="0">
                <a:solidFill>
                  <a:schemeClr val="bg1">
                    <a:lumMod val="65000"/>
                  </a:schemeClr>
                </a:solidFill>
                <a:latin typeface="FZQiTi-S14S" panose="03000509000000000000" pitchFamily="66" charset="-122"/>
                <a:ea typeface="FZQiTi-S14S" panose="03000509000000000000" pitchFamily="66" charset="-122"/>
              </a:rPr>
              <a:t>次</a:t>
            </a:r>
            <a:r>
              <a:rPr lang="en-US" altLang="en-US" sz="2800" dirty="0">
                <a:solidFill>
                  <a:schemeClr val="bg1">
                    <a:lumMod val="65000"/>
                  </a:schemeClr>
                </a:solidFill>
                <a:latin typeface="FZQiTi-S14S" panose="03000509000000000000" pitchFamily="66" charset="-122"/>
                <a:ea typeface="FZQiTi-S14S" panose="03000509000000000000" pitchFamily="66" charset="-122"/>
              </a:rPr>
              <a:t>国共合作</a:t>
            </a:r>
            <a:endParaRPr lang="zh-CN" altLang="en-US" sz="2800" dirty="0">
              <a:solidFill>
                <a:schemeClr val="bg1">
                  <a:lumMod val="65000"/>
                </a:schemeClr>
              </a:solidFill>
              <a:latin typeface="FZQiTi-S14S" panose="03000509000000000000" pitchFamily="66" charset="-122"/>
              <a:ea typeface="FZQiTi-S14S" panose="03000509000000000000" pitchFamily="66" charset="-122"/>
            </a:endParaRPr>
          </a:p>
        </p:txBody>
      </p:sp>
      <p:sp>
        <p:nvSpPr>
          <p:cNvPr id="220" name=" 220"/>
          <p:cNvSpPr/>
          <p:nvPr/>
        </p:nvSpPr>
        <p:spPr>
          <a:xfrm>
            <a:off x="-635" y="359410"/>
            <a:ext cx="2446020" cy="678815"/>
          </a:xfrm>
          <a:prstGeom prst="homePlate">
            <a:avLst/>
          </a:prstGeom>
          <a:noFill/>
          <a:ln w="222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000000"/>
                </a:solidFill>
                <a:effectLst/>
                <a:uLnTx/>
                <a:uFillTx/>
                <a:latin typeface="方正启体简体" panose="03000509000000000000" charset="-122"/>
                <a:ea typeface="方正启体简体" panose="03000509000000000000" charset="-122"/>
                <a:cs typeface="+mn-cs"/>
              </a:rPr>
              <a:t>今日概况</a:t>
            </a:r>
          </a:p>
        </p:txBody>
      </p:sp>
      <p:sp>
        <p:nvSpPr>
          <p:cNvPr id="9" name="圆角矩形 8"/>
          <p:cNvSpPr/>
          <p:nvPr/>
        </p:nvSpPr>
        <p:spPr>
          <a:xfrm>
            <a:off x="5945505" y="1663988"/>
            <a:ext cx="3858895" cy="578485"/>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800" b="0" i="0" u="none" strike="noStrike" kern="1200" cap="none" spc="0" normalizeH="0" baseline="0" noProof="0" dirty="0">
                <a:ln>
                  <a:noFill/>
                </a:ln>
                <a:solidFill>
                  <a:schemeClr val="bg2"/>
                </a:solidFill>
                <a:effectLst/>
                <a:uLnTx/>
                <a:uFillTx/>
                <a:latin typeface="FZQiTi-S14S" panose="03000509000000000000" pitchFamily="66" charset="-122"/>
                <a:ea typeface="FZQiTi-S14S" panose="03000509000000000000" pitchFamily="66" charset="-122"/>
              </a:rPr>
              <a:t>中国共产党的成立</a:t>
            </a:r>
          </a:p>
        </p:txBody>
      </p:sp>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9630" y="1732915"/>
            <a:ext cx="10515600" cy="4351338"/>
          </a:xfrm>
        </p:spPr>
        <p:txBody>
          <a:bodyPr/>
          <a:lstStyle/>
          <a:p>
            <a:pPr marL="0" indent="0" algn="ctr">
              <a:lnSpc>
                <a:spcPct val="150000"/>
              </a:lnSpc>
              <a:buNone/>
            </a:pPr>
            <a:r>
              <a:rPr lang="zh-CN" altLang="en-US" sz="4000" dirty="0"/>
              <a:t>最初的时候</a:t>
            </a:r>
          </a:p>
          <a:p>
            <a:pPr marL="0" indent="0" algn="ctr">
              <a:lnSpc>
                <a:spcPct val="150000"/>
              </a:lnSpc>
              <a:buNone/>
            </a:pPr>
            <a:r>
              <a:rPr lang="zh-CN" altLang="en-US" sz="4000" dirty="0"/>
              <a:t>他们</a:t>
            </a:r>
          </a:p>
          <a:p>
            <a:pPr marL="0" indent="0" algn="ctr">
              <a:lnSpc>
                <a:spcPct val="150000"/>
              </a:lnSpc>
              <a:buNone/>
            </a:pPr>
            <a:r>
              <a:rPr lang="zh-CN" altLang="en-US" sz="4000" dirty="0"/>
              <a:t>还只是两股为民族解放</a:t>
            </a:r>
            <a:r>
              <a:rPr lang="zh-CN" altLang="en-US" sz="4000" dirty="0">
                <a:sym typeface="+mn-ea"/>
              </a:rPr>
              <a:t>各自</a:t>
            </a:r>
            <a:r>
              <a:rPr lang="zh-CN" altLang="en-US" sz="4000" dirty="0"/>
              <a:t>奋斗的力量</a:t>
            </a:r>
          </a:p>
        </p:txBody>
      </p:sp>
      <p:grpSp>
        <p:nvGrpSpPr>
          <p:cNvPr id="30" name="组合 29"/>
          <p:cNvGrpSpPr/>
          <p:nvPr/>
        </p:nvGrpSpPr>
        <p:grpSpPr>
          <a:xfrm>
            <a:off x="40195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3667"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082"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44%</a:t>
              </a:r>
            </a:p>
          </p:txBody>
        </p:sp>
      </p:grpSp>
      <p:sp>
        <p:nvSpPr>
          <p:cNvPr id="8" name=" 220">
            <a:extLst>
              <a:ext uri="{FF2B5EF4-FFF2-40B4-BE49-F238E27FC236}">
                <a16:creationId xmlns:a16="http://schemas.microsoft.com/office/drawing/2014/main" id="{44886B13-FE0D-C547-A0F5-C7CB7A5C8C08}"/>
              </a:ext>
            </a:extLst>
          </p:cNvPr>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838200" y="3378200"/>
            <a:ext cx="10515600" cy="762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4" name=" 184"/>
          <p:cNvSpPr/>
          <p:nvPr/>
        </p:nvSpPr>
        <p:spPr>
          <a:xfrm>
            <a:off x="1685925" y="3275965"/>
            <a:ext cx="14160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753745" y="3646805"/>
            <a:ext cx="2006600" cy="1014730"/>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1921</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7</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b="1">
                <a:latin typeface="楷体" panose="02010609060101010101" charset="-122"/>
                <a:ea typeface="楷体" panose="02010609060101010101" charset="-122"/>
                <a:cs typeface="楷体" panose="02010609060101010101" charset="-122"/>
              </a:rPr>
              <a:t>一大</a:t>
            </a:r>
          </a:p>
          <a:p>
            <a:pPr algn="ctr"/>
            <a:r>
              <a:rPr lang="zh-CN" altLang="en-US" sz="2000" b="1">
                <a:latin typeface="楷体" panose="02010609060101010101" charset="-122"/>
                <a:ea typeface="楷体" panose="02010609060101010101" charset="-122"/>
                <a:cs typeface="楷体" panose="02010609060101010101" charset="-122"/>
              </a:rPr>
              <a:t>（上海）</a:t>
            </a:r>
          </a:p>
        </p:txBody>
      </p:sp>
      <p:sp>
        <p:nvSpPr>
          <p:cNvPr id="7"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sp>
        <p:nvSpPr>
          <p:cNvPr id="16" name="文本框 15"/>
          <p:cNvSpPr txBox="1"/>
          <p:nvPr/>
        </p:nvSpPr>
        <p:spPr>
          <a:xfrm>
            <a:off x="3225165" y="3488055"/>
            <a:ext cx="8782685" cy="1198880"/>
          </a:xfrm>
          <a:prstGeom prst="rect">
            <a:avLst/>
          </a:prstGeom>
          <a:noFill/>
        </p:spPr>
        <p:txBody>
          <a:bodyPr wrap="square" rtlCol="0">
            <a:spAutoFit/>
          </a:bodyPr>
          <a:lstStyle/>
          <a:p>
            <a:pPr>
              <a:lnSpc>
                <a:spcPct val="150000"/>
              </a:lnSpc>
            </a:pPr>
            <a:r>
              <a:rPr lang="zh-CN" altLang="en-US" sz="2400">
                <a:latin typeface="方正启体简体" panose="03000509000000000000" charset="-122"/>
                <a:ea typeface="方正启体简体" panose="03000509000000000000" charset="-122"/>
              </a:rPr>
              <a:t>定名称：中国共产党</a:t>
            </a:r>
          </a:p>
          <a:p>
            <a:pPr>
              <a:lnSpc>
                <a:spcPct val="150000"/>
              </a:lnSpc>
            </a:pPr>
            <a:r>
              <a:rPr lang="zh-CN" altLang="en-US" sz="2400">
                <a:latin typeface="方正启体简体" panose="03000509000000000000" charset="-122"/>
                <a:ea typeface="方正启体简体" panose="03000509000000000000" charset="-122"/>
              </a:rPr>
              <a:t>定领导：                                                                    陈独秀，张国焘，李达</a:t>
            </a:r>
          </a:p>
        </p:txBody>
      </p:sp>
      <p:pic>
        <p:nvPicPr>
          <p:cNvPr id="17" name="图片 16"/>
          <p:cNvPicPr>
            <a:picLocks noChangeAspect="1"/>
          </p:cNvPicPr>
          <p:nvPr/>
        </p:nvPicPr>
        <p:blipFill>
          <a:blip r:embed="rId3"/>
          <a:stretch>
            <a:fillRect/>
          </a:stretch>
        </p:blipFill>
        <p:spPr>
          <a:xfrm>
            <a:off x="5906135" y="4347210"/>
            <a:ext cx="1177290" cy="1578610"/>
          </a:xfrm>
          <a:prstGeom prst="rect">
            <a:avLst/>
          </a:prstGeom>
        </p:spPr>
      </p:pic>
      <p:pic>
        <p:nvPicPr>
          <p:cNvPr id="18" name="图片 17"/>
          <p:cNvPicPr>
            <a:picLocks noChangeAspect="1"/>
          </p:cNvPicPr>
          <p:nvPr/>
        </p:nvPicPr>
        <p:blipFill>
          <a:blip r:embed="rId4"/>
          <a:srcRect l="13434" t="644" r="11483" b="18884"/>
          <a:stretch>
            <a:fillRect/>
          </a:stretch>
        </p:blipFill>
        <p:spPr>
          <a:xfrm>
            <a:off x="4563745" y="4347210"/>
            <a:ext cx="1158240" cy="1577975"/>
          </a:xfrm>
          <a:prstGeom prst="rect">
            <a:avLst/>
          </a:prstGeom>
        </p:spPr>
      </p:pic>
      <p:pic>
        <p:nvPicPr>
          <p:cNvPr id="19" name="图片 18"/>
          <p:cNvPicPr>
            <a:picLocks noChangeAspect="1"/>
          </p:cNvPicPr>
          <p:nvPr/>
        </p:nvPicPr>
        <p:blipFill>
          <a:blip r:embed="rId5"/>
          <a:srcRect l="8900" r="1500" b="22898"/>
          <a:stretch>
            <a:fillRect/>
          </a:stretch>
        </p:blipFill>
        <p:spPr>
          <a:xfrm>
            <a:off x="7254240" y="4311015"/>
            <a:ext cx="1180465" cy="1615440"/>
          </a:xfrm>
          <a:prstGeom prst="rect">
            <a:avLst/>
          </a:prstGeom>
        </p:spPr>
      </p:pic>
      <p:pic>
        <p:nvPicPr>
          <p:cNvPr id="22" name="图片 21"/>
          <p:cNvPicPr>
            <a:picLocks noChangeAspect="1"/>
          </p:cNvPicPr>
          <p:nvPr/>
        </p:nvPicPr>
        <p:blipFill>
          <a:blip r:embed="rId6"/>
          <a:stretch>
            <a:fillRect/>
          </a:stretch>
        </p:blipFill>
        <p:spPr>
          <a:xfrm>
            <a:off x="9811385" y="287020"/>
            <a:ext cx="1394460" cy="1888490"/>
          </a:xfrm>
          <a:prstGeom prst="rect">
            <a:avLst/>
          </a:prstGeom>
        </p:spPr>
      </p:pic>
      <p:sp>
        <p:nvSpPr>
          <p:cNvPr id="2" name="文本框 1"/>
          <p:cNvSpPr txBox="1"/>
          <p:nvPr/>
        </p:nvSpPr>
        <p:spPr>
          <a:xfrm>
            <a:off x="753745" y="878205"/>
            <a:ext cx="4108450" cy="706755"/>
          </a:xfrm>
          <a:prstGeom prst="rect">
            <a:avLst/>
          </a:prstGeom>
          <a:noFill/>
        </p:spPr>
        <p:txBody>
          <a:bodyPr wrap="square" rtlCol="0">
            <a:spAutoFit/>
          </a:bodyPr>
          <a:lstStyle/>
          <a:p>
            <a:r>
              <a:rPr lang="zh-CN" altLang="en-US" sz="4000">
                <a:latin typeface="方正启体简体" panose="03000509000000000000" charset="-122"/>
                <a:ea typeface="方正启体简体" panose="03000509000000000000" charset="-122"/>
              </a:rPr>
              <a:t>共产党爱开会</a:t>
            </a:r>
          </a:p>
        </p:txBody>
      </p:sp>
      <p:grpSp>
        <p:nvGrpSpPr>
          <p:cNvPr id="30" name="组合 29"/>
          <p:cNvGrpSpPr/>
          <p:nvPr/>
        </p:nvGrpSpPr>
        <p:grpSpPr>
          <a:xfrm>
            <a:off x="40195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3915"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544"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45%</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838200" y="3727450"/>
            <a:ext cx="10515600" cy="762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4" name=" 184"/>
          <p:cNvSpPr/>
          <p:nvPr/>
        </p:nvSpPr>
        <p:spPr>
          <a:xfrm>
            <a:off x="1685925" y="3625215"/>
            <a:ext cx="14160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753745" y="3996055"/>
            <a:ext cx="2006600" cy="706755"/>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1921</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7</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b="1">
                <a:latin typeface="楷体" panose="02010609060101010101" charset="-122"/>
                <a:ea typeface="楷体" panose="02010609060101010101" charset="-122"/>
                <a:cs typeface="楷体" panose="02010609060101010101" charset="-122"/>
              </a:rPr>
              <a:t>一大</a:t>
            </a:r>
          </a:p>
        </p:txBody>
      </p:sp>
      <p:sp>
        <p:nvSpPr>
          <p:cNvPr id="10" name=" 184"/>
          <p:cNvSpPr/>
          <p:nvPr/>
        </p:nvSpPr>
        <p:spPr>
          <a:xfrm>
            <a:off x="4327525" y="3626485"/>
            <a:ext cx="14160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文本框 10"/>
          <p:cNvSpPr txBox="1"/>
          <p:nvPr/>
        </p:nvSpPr>
        <p:spPr>
          <a:xfrm>
            <a:off x="3395345" y="3997325"/>
            <a:ext cx="2006600" cy="706755"/>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1922</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8</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b="1">
                <a:latin typeface="楷体" panose="02010609060101010101" charset="-122"/>
                <a:ea typeface="楷体" panose="02010609060101010101" charset="-122"/>
                <a:cs typeface="楷体" panose="02010609060101010101" charset="-122"/>
              </a:rPr>
              <a:t>二大</a:t>
            </a:r>
          </a:p>
        </p:txBody>
      </p:sp>
      <p:sp>
        <p:nvSpPr>
          <p:cNvPr id="9" name="内容占位符 8"/>
          <p:cNvSpPr>
            <a:spLocks noGrp="1"/>
          </p:cNvSpPr>
          <p:nvPr>
            <p:ph idx="1"/>
          </p:nvPr>
        </p:nvSpPr>
        <p:spPr>
          <a:xfrm>
            <a:off x="598170" y="1146810"/>
            <a:ext cx="10515600" cy="1070610"/>
          </a:xfrm>
        </p:spPr>
        <p:txBody>
          <a:bodyPr>
            <a:normAutofit/>
          </a:bodyPr>
          <a:lstStyle/>
          <a:p>
            <a:pPr marL="0" indent="0">
              <a:lnSpc>
                <a:spcPct val="150000"/>
              </a:lnSpc>
              <a:buNone/>
            </a:pPr>
            <a:r>
              <a:rPr lang="zh-CN" altLang="en-US" sz="4400"/>
              <a:t>第二次会议</a:t>
            </a:r>
          </a:p>
        </p:txBody>
      </p:sp>
      <p:sp>
        <p:nvSpPr>
          <p:cNvPr id="16" name="文本框 15"/>
          <p:cNvSpPr txBox="1"/>
          <p:nvPr/>
        </p:nvSpPr>
        <p:spPr>
          <a:xfrm>
            <a:off x="3395345" y="4947920"/>
            <a:ext cx="8782685" cy="645160"/>
          </a:xfrm>
          <a:prstGeom prst="rect">
            <a:avLst/>
          </a:prstGeom>
          <a:noFill/>
        </p:spPr>
        <p:txBody>
          <a:bodyPr wrap="square" rtlCol="0">
            <a:spAutoFit/>
          </a:bodyPr>
          <a:lstStyle/>
          <a:p>
            <a:pPr>
              <a:lnSpc>
                <a:spcPct val="150000"/>
              </a:lnSpc>
            </a:pPr>
            <a:r>
              <a:rPr lang="zh-CN" altLang="en-US" sz="2400">
                <a:solidFill>
                  <a:schemeClr val="tx1"/>
                </a:solidFill>
                <a:latin typeface="方正启体简体" panose="03000509000000000000" charset="-122"/>
                <a:ea typeface="方正启体简体" panose="03000509000000000000" charset="-122"/>
              </a:rPr>
              <a:t>定纲领：反帝反封建的民主革命</a:t>
            </a:r>
          </a:p>
        </p:txBody>
      </p:sp>
      <p:sp>
        <p:nvSpPr>
          <p:cNvPr id="15" name="文本框 14"/>
          <p:cNvSpPr txBox="1"/>
          <p:nvPr/>
        </p:nvSpPr>
        <p:spPr>
          <a:xfrm>
            <a:off x="753745" y="5173980"/>
            <a:ext cx="2063115"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初步确立</a:t>
            </a:r>
          </a:p>
        </p:txBody>
      </p:sp>
      <p:pic>
        <p:nvPicPr>
          <p:cNvPr id="17" name="图片 16"/>
          <p:cNvPicPr>
            <a:picLocks noChangeAspect="1"/>
          </p:cNvPicPr>
          <p:nvPr/>
        </p:nvPicPr>
        <p:blipFill>
          <a:blip r:embed="rId3"/>
          <a:stretch>
            <a:fillRect/>
          </a:stretch>
        </p:blipFill>
        <p:spPr>
          <a:xfrm>
            <a:off x="10038080" y="490220"/>
            <a:ext cx="1075690" cy="1852295"/>
          </a:xfrm>
          <a:prstGeom prst="rect">
            <a:avLst/>
          </a:prstGeom>
        </p:spPr>
      </p:pic>
      <p:sp>
        <p:nvSpPr>
          <p:cNvPr id="2"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0" name="组合 29"/>
          <p:cNvGrpSpPr/>
          <p:nvPr/>
        </p:nvGrpSpPr>
        <p:grpSpPr>
          <a:xfrm>
            <a:off x="40195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3951"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704" y="224"/>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46%</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838200" y="3895090"/>
            <a:ext cx="10515600" cy="762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4" name=" 184"/>
          <p:cNvSpPr/>
          <p:nvPr/>
        </p:nvSpPr>
        <p:spPr>
          <a:xfrm>
            <a:off x="1685925" y="3792855"/>
            <a:ext cx="14160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753745" y="4163695"/>
            <a:ext cx="2006600" cy="706755"/>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1921</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7</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b="1">
                <a:latin typeface="楷体" panose="02010609060101010101" charset="-122"/>
                <a:ea typeface="楷体" panose="02010609060101010101" charset="-122"/>
                <a:cs typeface="楷体" panose="02010609060101010101" charset="-122"/>
              </a:rPr>
              <a:t>一大</a:t>
            </a:r>
          </a:p>
        </p:txBody>
      </p:sp>
      <p:sp>
        <p:nvSpPr>
          <p:cNvPr id="10" name=" 184"/>
          <p:cNvSpPr/>
          <p:nvPr/>
        </p:nvSpPr>
        <p:spPr>
          <a:xfrm>
            <a:off x="4327525" y="3794125"/>
            <a:ext cx="14160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文本框 10"/>
          <p:cNvSpPr txBox="1"/>
          <p:nvPr/>
        </p:nvSpPr>
        <p:spPr>
          <a:xfrm>
            <a:off x="3395345" y="4164965"/>
            <a:ext cx="2006600" cy="706755"/>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1922</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8</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b="1">
                <a:latin typeface="楷体" panose="02010609060101010101" charset="-122"/>
                <a:ea typeface="楷体" panose="02010609060101010101" charset="-122"/>
                <a:cs typeface="楷体" panose="02010609060101010101" charset="-122"/>
              </a:rPr>
              <a:t>二大</a:t>
            </a:r>
          </a:p>
        </p:txBody>
      </p:sp>
      <p:grpSp>
        <p:nvGrpSpPr>
          <p:cNvPr id="14" name="组合 13"/>
          <p:cNvGrpSpPr/>
          <p:nvPr/>
        </p:nvGrpSpPr>
        <p:grpSpPr>
          <a:xfrm>
            <a:off x="6033770" y="3792855"/>
            <a:ext cx="2006600" cy="1385570"/>
            <a:chOff x="1387" y="6173"/>
            <a:chExt cx="3160" cy="2182"/>
          </a:xfrm>
        </p:grpSpPr>
        <p:sp>
          <p:nvSpPr>
            <p:cNvPr id="12" name=" 184"/>
            <p:cNvSpPr/>
            <p:nvPr/>
          </p:nvSpPr>
          <p:spPr>
            <a:xfrm>
              <a:off x="2855" y="6173"/>
              <a:ext cx="223" cy="3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387" y="6757"/>
              <a:ext cx="3160" cy="1598"/>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1923</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6</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4000" b="1">
                  <a:solidFill>
                    <a:srgbClr val="C00000"/>
                  </a:solidFill>
                  <a:latin typeface="楷体" panose="02010609060101010101" charset="-122"/>
                  <a:ea typeface="楷体" panose="02010609060101010101" charset="-122"/>
                  <a:cs typeface="楷体" panose="02010609060101010101" charset="-122"/>
                </a:rPr>
                <a:t>三大</a:t>
              </a:r>
            </a:p>
          </p:txBody>
        </p:sp>
      </p:grpSp>
      <p:sp>
        <p:nvSpPr>
          <p:cNvPr id="2" name="文本框 1"/>
          <p:cNvSpPr txBox="1"/>
          <p:nvPr/>
        </p:nvSpPr>
        <p:spPr>
          <a:xfrm>
            <a:off x="753745" y="5173980"/>
            <a:ext cx="2063115"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初步确立</a:t>
            </a:r>
          </a:p>
        </p:txBody>
      </p:sp>
      <p:sp>
        <p:nvSpPr>
          <p:cNvPr id="6" name="文本框 5"/>
          <p:cNvSpPr txBox="1"/>
          <p:nvPr/>
        </p:nvSpPr>
        <p:spPr>
          <a:xfrm>
            <a:off x="3395345" y="5173980"/>
            <a:ext cx="2006600"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确定纲领</a:t>
            </a:r>
          </a:p>
        </p:txBody>
      </p:sp>
      <p:pic>
        <p:nvPicPr>
          <p:cNvPr id="9" name="图片 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024630" y="64770"/>
            <a:ext cx="1839595" cy="1446530"/>
          </a:xfrm>
          <a:prstGeom prst="rect">
            <a:avLst/>
          </a:prstGeom>
        </p:spPr>
      </p:pic>
      <p:sp>
        <p:nvSpPr>
          <p:cNvPr id="15" name="文本框 14"/>
          <p:cNvSpPr txBox="1"/>
          <p:nvPr/>
        </p:nvSpPr>
        <p:spPr>
          <a:xfrm>
            <a:off x="6183630" y="679450"/>
            <a:ext cx="1706880" cy="1014730"/>
          </a:xfrm>
          <a:prstGeom prst="rect">
            <a:avLst/>
          </a:prstGeom>
          <a:noFill/>
        </p:spPr>
        <p:txBody>
          <a:bodyPr wrap="square" rtlCol="0" anchor="t">
            <a:spAutoFit/>
          </a:bodyPr>
          <a:lstStyle/>
          <a:p>
            <a:pPr marL="0" indent="0">
              <a:lnSpc>
                <a:spcPct val="150000"/>
              </a:lnSpc>
              <a:buNone/>
            </a:pPr>
            <a:r>
              <a:rPr lang="zh-CN" altLang="en-US" sz="4000">
                <a:latin typeface="方正启体简体" panose="03000509000000000000" charset="-122"/>
                <a:ea typeface="方正启体简体" panose="03000509000000000000" charset="-122"/>
                <a:sym typeface="+mn-ea"/>
              </a:rPr>
              <a:t>看这里</a:t>
            </a:r>
          </a:p>
        </p:txBody>
      </p:sp>
      <p:sp>
        <p:nvSpPr>
          <p:cNvPr id="16" name="文本框 15"/>
          <p:cNvSpPr txBox="1"/>
          <p:nvPr/>
        </p:nvSpPr>
        <p:spPr>
          <a:xfrm>
            <a:off x="5057775" y="2005330"/>
            <a:ext cx="4948555" cy="1106805"/>
          </a:xfrm>
          <a:prstGeom prst="rect">
            <a:avLst/>
          </a:prstGeom>
          <a:noFill/>
        </p:spPr>
        <p:txBody>
          <a:bodyPr wrap="square" rtlCol="0">
            <a:spAutoFit/>
          </a:bodyPr>
          <a:lstStyle/>
          <a:p>
            <a:pPr>
              <a:lnSpc>
                <a:spcPct val="150000"/>
              </a:lnSpc>
            </a:pPr>
            <a:r>
              <a:rPr lang="zh-CN" altLang="en-US" sz="4400" b="1">
                <a:solidFill>
                  <a:schemeClr val="tx1"/>
                </a:solidFill>
                <a:latin typeface="方正启体简体" panose="03000509000000000000" charset="-122"/>
                <a:ea typeface="方正启体简体" panose="03000509000000000000" charset="-122"/>
              </a:rPr>
              <a:t>国共第一次合作</a:t>
            </a:r>
          </a:p>
        </p:txBody>
      </p:sp>
      <p:sp>
        <p:nvSpPr>
          <p:cNvPr id="18" name="圆角矩形 17"/>
          <p:cNvSpPr/>
          <p:nvPr/>
        </p:nvSpPr>
        <p:spPr>
          <a:xfrm>
            <a:off x="339090" y="11430"/>
            <a:ext cx="1290955" cy="5162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8" name="图片 7"/>
          <p:cNvPicPr>
            <a:picLocks noChangeAspect="1"/>
          </p:cNvPicPr>
          <p:nvPr/>
        </p:nvPicPr>
        <p:blipFill>
          <a:blip r:embed="rId4"/>
          <a:srcRect t="23977"/>
          <a:stretch>
            <a:fillRect/>
          </a:stretch>
        </p:blipFill>
        <p:spPr>
          <a:xfrm>
            <a:off x="9564414" y="901853"/>
            <a:ext cx="1356229" cy="189580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69740" y="1127125"/>
            <a:ext cx="7439660" cy="4351655"/>
          </a:xfrm>
        </p:spPr>
        <p:txBody>
          <a:bodyPr>
            <a:normAutofit/>
          </a:bodyPr>
          <a:lstStyle/>
          <a:p>
            <a:pPr marL="0" indent="0" algn="l">
              <a:lnSpc>
                <a:spcPct val="200000"/>
              </a:lnSpc>
              <a:buNone/>
            </a:pPr>
            <a:r>
              <a:rPr lang="zh-CN" altLang="en-US" sz="3200">
                <a:sym typeface="+mn-ea"/>
              </a:rPr>
              <a:t>与此同时</a:t>
            </a:r>
            <a:r>
              <a:rPr lang="zh-CN" altLang="en-US" sz="3200"/>
              <a:t>国民党也开会了</a:t>
            </a:r>
          </a:p>
          <a:p>
            <a:pPr marL="0" indent="0" algn="l">
              <a:lnSpc>
                <a:spcPct val="200000"/>
              </a:lnSpc>
              <a:buNone/>
            </a:pPr>
            <a:r>
              <a:rPr lang="en-US" altLang="zh-CN" sz="3200"/>
              <a:t>1924</a:t>
            </a:r>
            <a:r>
              <a:rPr lang="zh-CN" altLang="en-US" sz="3200"/>
              <a:t>年，国民党一大：</a:t>
            </a:r>
          </a:p>
          <a:p>
            <a:pPr marL="0" indent="0" algn="l">
              <a:lnSpc>
                <a:spcPct val="200000"/>
              </a:lnSpc>
              <a:buNone/>
            </a:pPr>
            <a:r>
              <a:rPr lang="en-US" altLang="zh-CN" sz="3200" u="sng"/>
              <a:t>1.</a:t>
            </a:r>
            <a:r>
              <a:rPr lang="zh-CN" altLang="en-US" sz="3200" u="sng"/>
              <a:t>确立了联俄、</a:t>
            </a:r>
            <a:r>
              <a:rPr lang="zh-CN" altLang="en-US" sz="3200" u="sng">
                <a:solidFill>
                  <a:srgbClr val="C00000"/>
                </a:solidFill>
              </a:rPr>
              <a:t>联共</a:t>
            </a:r>
            <a:r>
              <a:rPr lang="zh-CN" altLang="en-US" sz="3200" u="sng"/>
              <a:t>、扶助工农的政策</a:t>
            </a:r>
          </a:p>
          <a:p>
            <a:pPr marL="0" indent="0" algn="l">
              <a:lnSpc>
                <a:spcPct val="200000"/>
              </a:lnSpc>
              <a:buNone/>
            </a:pPr>
            <a:r>
              <a:rPr lang="en-US" altLang="zh-CN" sz="3200" u="sng"/>
              <a:t>2.</a:t>
            </a:r>
            <a:r>
              <a:rPr lang="zh-CN" altLang="en-US" sz="3200" u="sng"/>
              <a:t>确立的</a:t>
            </a:r>
            <a:r>
              <a:rPr lang="zh-CN" altLang="en-US" sz="3200" u="sng">
                <a:solidFill>
                  <a:srgbClr val="C00000"/>
                </a:solidFill>
              </a:rPr>
              <a:t>新</a:t>
            </a:r>
            <a:r>
              <a:rPr lang="zh-CN" altLang="en-US" sz="3200" u="sng"/>
              <a:t>三民主义</a:t>
            </a:r>
          </a:p>
        </p:txBody>
      </p:sp>
      <p:sp>
        <p:nvSpPr>
          <p:cNvPr id="4"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5" name="图片 4"/>
          <p:cNvPicPr>
            <a:picLocks noChangeAspect="1"/>
          </p:cNvPicPr>
          <p:nvPr/>
        </p:nvPicPr>
        <p:blipFill>
          <a:blip r:embed="rId2"/>
          <a:stretch>
            <a:fillRect/>
          </a:stretch>
        </p:blipFill>
        <p:spPr>
          <a:xfrm>
            <a:off x="941705" y="1455420"/>
            <a:ext cx="2856865" cy="3695065"/>
          </a:xfrm>
          <a:prstGeom prst="ellipse">
            <a:avLst/>
          </a:prstGeom>
        </p:spPr>
      </p:pic>
      <p:grpSp>
        <p:nvGrpSpPr>
          <p:cNvPr id="30" name="组合 29"/>
          <p:cNvGrpSpPr/>
          <p:nvPr/>
        </p:nvGrpSpPr>
        <p:grpSpPr>
          <a:xfrm>
            <a:off x="40195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4236"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865"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47%</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0335" y="2476500"/>
            <a:ext cx="4488180" cy="1626870"/>
          </a:xfrm>
        </p:spPr>
        <p:txBody>
          <a:bodyPr/>
          <a:lstStyle/>
          <a:p>
            <a:pPr marL="0" indent="0">
              <a:buNone/>
            </a:pPr>
            <a:r>
              <a:rPr lang="zh-CN" altLang="en-US" sz="3600" dirty="0"/>
              <a:t>老师旧的呢？</a:t>
            </a:r>
          </a:p>
        </p:txBody>
      </p:sp>
      <p:sp>
        <p:nvSpPr>
          <p:cNvPr id="4"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5" name="图片 4"/>
          <p:cNvPicPr>
            <a:picLocks noChangeAspect="1"/>
          </p:cNvPicPr>
          <p:nvPr/>
        </p:nvPicPr>
        <p:blipFill>
          <a:blip r:embed="rId2"/>
          <a:stretch>
            <a:fillRect/>
          </a:stretch>
        </p:blipFill>
        <p:spPr>
          <a:xfrm>
            <a:off x="8442325" y="3514725"/>
            <a:ext cx="2983230" cy="2983230"/>
          </a:xfrm>
          <a:prstGeom prst="rect">
            <a:avLst/>
          </a:prstGeom>
        </p:spPr>
      </p:pic>
      <p:grpSp>
        <p:nvGrpSpPr>
          <p:cNvPr id="30" name="组合 29"/>
          <p:cNvGrpSpPr/>
          <p:nvPr/>
        </p:nvGrpSpPr>
        <p:grpSpPr>
          <a:xfrm>
            <a:off x="40195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435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437" y="224"/>
              <a:ext cx="1660"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49%</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0470" y="1103630"/>
            <a:ext cx="7211060" cy="874395"/>
          </a:xfrm>
        </p:spPr>
        <p:txBody>
          <a:bodyPr/>
          <a:lstStyle/>
          <a:p>
            <a:pPr marL="0" indent="0" algn="ctr">
              <a:buNone/>
            </a:pPr>
            <a:r>
              <a:rPr lang="zh-CN" altLang="en-US" sz="3600"/>
              <a:t>三民：民族、民权、民生 </a:t>
            </a:r>
          </a:p>
          <a:p>
            <a:pPr marL="0" indent="0" algn="ctr">
              <a:buNone/>
            </a:pPr>
            <a:endParaRPr lang="zh-CN" altLang="en-US" sz="3600"/>
          </a:p>
        </p:txBody>
      </p:sp>
      <p:sp>
        <p:nvSpPr>
          <p:cNvPr id="4"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sp>
        <p:nvSpPr>
          <p:cNvPr id="2" name="圆角矩形 1"/>
          <p:cNvSpPr/>
          <p:nvPr/>
        </p:nvSpPr>
        <p:spPr>
          <a:xfrm>
            <a:off x="680720" y="2134870"/>
            <a:ext cx="5186045" cy="2388235"/>
          </a:xfrm>
          <a:prstGeom prst="roundRect">
            <a:avLst/>
          </a:prstGeom>
          <a:noFill/>
          <a:ln w="22225">
            <a:solidFill>
              <a:schemeClr val="accent6">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2800">
                <a:solidFill>
                  <a:schemeClr val="tx1"/>
                </a:solidFill>
                <a:latin typeface="方正启体简体" panose="03000509000000000000" charset="-122"/>
                <a:ea typeface="方正启体简体" panose="03000509000000000000" charset="-122"/>
                <a:cs typeface="方正启体简体" panose="03000509000000000000" charset="-122"/>
              </a:rPr>
              <a:t>民族：驱除鞑虏</a:t>
            </a:r>
          </a:p>
          <a:p>
            <a:pPr algn="l">
              <a:lnSpc>
                <a:spcPct val="150000"/>
              </a:lnSpc>
            </a:pPr>
            <a:r>
              <a:rPr lang="zh-CN" altLang="en-US" sz="2800">
                <a:solidFill>
                  <a:schemeClr val="tx1"/>
                </a:solidFill>
                <a:latin typeface="方正启体简体" panose="03000509000000000000" charset="-122"/>
                <a:ea typeface="方正启体简体" panose="03000509000000000000" charset="-122"/>
                <a:cs typeface="方正启体简体" panose="03000509000000000000" charset="-122"/>
              </a:rPr>
              <a:t>民权：建立民国 </a:t>
            </a:r>
          </a:p>
          <a:p>
            <a:pPr algn="l">
              <a:lnSpc>
                <a:spcPct val="150000"/>
              </a:lnSpc>
            </a:pPr>
            <a:r>
              <a:rPr lang="zh-CN" altLang="en-US" sz="2800">
                <a:solidFill>
                  <a:schemeClr val="tx1"/>
                </a:solidFill>
                <a:latin typeface="方正启体简体" panose="03000509000000000000" charset="-122"/>
                <a:ea typeface="方正启体简体" panose="03000509000000000000" charset="-122"/>
                <a:cs typeface="方正启体简体" panose="03000509000000000000" charset="-122"/>
              </a:rPr>
              <a:t>民生：平均地权 </a:t>
            </a:r>
          </a:p>
        </p:txBody>
      </p:sp>
      <p:sp>
        <p:nvSpPr>
          <p:cNvPr id="6" name="文本框 5"/>
          <p:cNvSpPr txBox="1"/>
          <p:nvPr/>
        </p:nvSpPr>
        <p:spPr>
          <a:xfrm>
            <a:off x="2774315" y="4747895"/>
            <a:ext cx="741680" cy="768350"/>
          </a:xfrm>
          <a:prstGeom prst="rect">
            <a:avLst/>
          </a:prstGeom>
          <a:noFill/>
        </p:spPr>
        <p:txBody>
          <a:bodyPr wrap="none" rtlCol="0" anchor="t">
            <a:spAutoFit/>
          </a:bodyPr>
          <a:lstStyle/>
          <a:p>
            <a:r>
              <a:rPr lang="zh-CN" altLang="en-US" sz="4400">
                <a:latin typeface="方正启体简体" panose="03000509000000000000" charset="-122"/>
                <a:ea typeface="方正启体简体" panose="03000509000000000000" charset="-122"/>
                <a:cs typeface="方正启体简体" panose="03000509000000000000" charset="-122"/>
                <a:sym typeface="+mn-ea"/>
              </a:rPr>
              <a:t>旧</a:t>
            </a:r>
          </a:p>
        </p:txBody>
      </p:sp>
      <p:sp>
        <p:nvSpPr>
          <p:cNvPr id="7" name="圆角矩形 6"/>
          <p:cNvSpPr/>
          <p:nvPr/>
        </p:nvSpPr>
        <p:spPr>
          <a:xfrm>
            <a:off x="6431280" y="2134870"/>
            <a:ext cx="5680075" cy="2388870"/>
          </a:xfrm>
          <a:prstGeom prst="roundRect">
            <a:avLst/>
          </a:prstGeom>
          <a:noFill/>
          <a:ln w="22225">
            <a:solidFill>
              <a:schemeClr val="accent6">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2800">
                <a:solidFill>
                  <a:schemeClr val="tx1"/>
                </a:solidFill>
                <a:latin typeface="方正启体简体" panose="03000509000000000000" charset="-122"/>
                <a:ea typeface="方正启体简体" panose="03000509000000000000" charset="-122"/>
                <a:cs typeface="方正启体简体" panose="03000509000000000000" charset="-122"/>
              </a:rPr>
              <a:t>民族：对外反帝，对内民族平等</a:t>
            </a:r>
          </a:p>
          <a:p>
            <a:pPr algn="l">
              <a:lnSpc>
                <a:spcPct val="150000"/>
              </a:lnSpc>
            </a:pPr>
            <a:r>
              <a:rPr lang="zh-CN" altLang="en-US" sz="2800">
                <a:solidFill>
                  <a:schemeClr val="tx1"/>
                </a:solidFill>
                <a:latin typeface="方正启体简体" panose="03000509000000000000" charset="-122"/>
                <a:ea typeface="方正启体简体" panose="03000509000000000000" charset="-122"/>
                <a:cs typeface="方正启体简体" panose="03000509000000000000" charset="-122"/>
              </a:rPr>
              <a:t>民权：普遍平等的民权 </a:t>
            </a:r>
          </a:p>
          <a:p>
            <a:pPr algn="l">
              <a:lnSpc>
                <a:spcPct val="150000"/>
              </a:lnSpc>
            </a:pPr>
            <a:r>
              <a:rPr lang="zh-CN" altLang="en-US" sz="2800">
                <a:solidFill>
                  <a:schemeClr val="tx1"/>
                </a:solidFill>
                <a:latin typeface="方正启体简体" panose="03000509000000000000" charset="-122"/>
                <a:ea typeface="方正启体简体" panose="03000509000000000000" charset="-122"/>
                <a:cs typeface="方正启体简体" panose="03000509000000000000" charset="-122"/>
              </a:rPr>
              <a:t>民生：节制资本 </a:t>
            </a:r>
          </a:p>
        </p:txBody>
      </p:sp>
      <p:sp>
        <p:nvSpPr>
          <p:cNvPr id="8" name="文本框 7"/>
          <p:cNvSpPr txBox="1"/>
          <p:nvPr/>
        </p:nvSpPr>
        <p:spPr>
          <a:xfrm>
            <a:off x="8900160" y="4747895"/>
            <a:ext cx="741680" cy="768350"/>
          </a:xfrm>
          <a:prstGeom prst="rect">
            <a:avLst/>
          </a:prstGeom>
          <a:noFill/>
        </p:spPr>
        <p:txBody>
          <a:bodyPr wrap="none" rtlCol="0" anchor="t">
            <a:spAutoFit/>
          </a:bodyPr>
          <a:lstStyle/>
          <a:p>
            <a:r>
              <a:rPr lang="zh-CN" altLang="en-US" sz="4400">
                <a:latin typeface="方正启体简体" panose="03000509000000000000" charset="-122"/>
                <a:ea typeface="方正启体简体" panose="03000509000000000000" charset="-122"/>
                <a:cs typeface="方正启体简体" panose="03000509000000000000" charset="-122"/>
                <a:sym typeface="+mn-ea"/>
              </a:rPr>
              <a:t>新</a:t>
            </a:r>
          </a:p>
        </p:txBody>
      </p:sp>
      <p:grpSp>
        <p:nvGrpSpPr>
          <p:cNvPr id="30" name="组合 29"/>
          <p:cNvGrpSpPr/>
          <p:nvPr/>
        </p:nvGrpSpPr>
        <p:grpSpPr>
          <a:xfrm>
            <a:off x="4019550" y="105410"/>
            <a:ext cx="5616575" cy="508000"/>
            <a:chOff x="6308" y="200"/>
            <a:chExt cx="8845" cy="800"/>
          </a:xfrm>
        </p:grpSpPr>
        <p:grpSp>
          <p:nvGrpSpPr>
            <p:cNvPr id="25" name="组合 24"/>
            <p:cNvGrpSpPr/>
            <p:nvPr/>
          </p:nvGrpSpPr>
          <p:grpSpPr>
            <a:xfrm>
              <a:off x="6308" y="200"/>
              <a:ext cx="8845" cy="800"/>
              <a:chOff x="6308" y="200"/>
              <a:chExt cx="8845" cy="800"/>
            </a:xfrm>
          </p:grpSpPr>
          <p:sp>
            <p:nvSpPr>
              <p:cNvPr id="26" name="矩形 2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308" y="200"/>
                <a:ext cx="441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1090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50%</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377401" y="2916227"/>
            <a:ext cx="5872316" cy="696349"/>
          </a:xfrm>
        </p:spPr>
        <p:txBody>
          <a:bodyPr>
            <a:noAutofit/>
          </a:bodyPr>
          <a:lstStyle/>
          <a:p>
            <a:pPr marL="0" indent="0">
              <a:buNone/>
            </a:pPr>
            <a:r>
              <a:rPr kumimoji="1" lang="en-US" altLang="en-US" sz="5400" dirty="0">
                <a:solidFill>
                  <a:schemeClr val="bg1"/>
                </a:solidFill>
                <a:latin typeface="FZQiTi-S14S" panose="03000509000000000000" pitchFamily="66" charset="-122"/>
                <a:ea typeface="FZQiTi-S14S" panose="03000509000000000000" pitchFamily="66" charset="-122"/>
              </a:rPr>
              <a:t>     你一定是为了</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4295"/>
            <a:ext cx="10515600" cy="1325563"/>
          </a:xfrm>
        </p:spPr>
        <p:txBody>
          <a:bodyPr>
            <a:normAutofit/>
          </a:bodyPr>
          <a:lstStyle/>
          <a:p>
            <a:r>
              <a:rPr lang="zh-CN" altLang="en-US" sz="4000" dirty="0"/>
              <a:t>这是一场为了共同目的，跨越中国南北的合作。</a:t>
            </a:r>
          </a:p>
        </p:txBody>
      </p:sp>
      <p:sp>
        <p:nvSpPr>
          <p:cNvPr id="4"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5" name="图片 4"/>
          <p:cNvPicPr>
            <a:picLocks noChangeAspect="1"/>
          </p:cNvPicPr>
          <p:nvPr/>
        </p:nvPicPr>
        <p:blipFill>
          <a:blip r:embed="rId2">
            <a:clrChange>
              <a:clrFrom>
                <a:srgbClr val="F4F4F4">
                  <a:alpha val="100000"/>
                </a:srgbClr>
              </a:clrFrom>
              <a:clrTo>
                <a:srgbClr val="F4F4F4">
                  <a:alpha val="100000"/>
                  <a:alpha val="0"/>
                </a:srgbClr>
              </a:clrTo>
            </a:clrChange>
          </a:blip>
          <a:srcRect t="22072" b="18735"/>
          <a:stretch>
            <a:fillRect/>
          </a:stretch>
        </p:blipFill>
        <p:spPr>
          <a:xfrm>
            <a:off x="2457450" y="2670175"/>
            <a:ext cx="6185535" cy="3661410"/>
          </a:xfrm>
          <a:prstGeom prst="ellipse">
            <a:avLst/>
          </a:prstGeom>
        </p:spPr>
      </p:pic>
      <p:grpSp>
        <p:nvGrpSpPr>
          <p:cNvPr id="3" name="组合 2"/>
          <p:cNvGrpSpPr/>
          <p:nvPr/>
        </p:nvGrpSpPr>
        <p:grpSpPr>
          <a:xfrm>
            <a:off x="4019550" y="105410"/>
            <a:ext cx="5616575" cy="508000"/>
            <a:chOff x="6308" y="200"/>
            <a:chExt cx="8845" cy="800"/>
          </a:xfrm>
        </p:grpSpPr>
        <p:grpSp>
          <p:nvGrpSpPr>
            <p:cNvPr id="6" name="组合 5"/>
            <p:cNvGrpSpPr/>
            <p:nvPr/>
          </p:nvGrpSpPr>
          <p:grpSpPr>
            <a:xfrm>
              <a:off x="6308" y="200"/>
              <a:ext cx="8845" cy="800"/>
              <a:chOff x="6308" y="200"/>
              <a:chExt cx="8845" cy="800"/>
            </a:xfrm>
          </p:grpSpPr>
          <p:sp>
            <p:nvSpPr>
              <p:cNvPr id="7" name="矩形 6"/>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08" y="200"/>
                <a:ext cx="459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1090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51%</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838200" y="3895090"/>
            <a:ext cx="10515600" cy="762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4" name=" 184"/>
          <p:cNvSpPr/>
          <p:nvPr/>
        </p:nvSpPr>
        <p:spPr>
          <a:xfrm>
            <a:off x="1685925" y="3792855"/>
            <a:ext cx="14160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753745" y="4163695"/>
            <a:ext cx="2006600" cy="706755"/>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1921</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7</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b="1">
                <a:latin typeface="楷体" panose="02010609060101010101" charset="-122"/>
                <a:ea typeface="楷体" panose="02010609060101010101" charset="-122"/>
                <a:cs typeface="楷体" panose="02010609060101010101" charset="-122"/>
              </a:rPr>
              <a:t>一大</a:t>
            </a:r>
          </a:p>
        </p:txBody>
      </p:sp>
      <p:sp>
        <p:nvSpPr>
          <p:cNvPr id="10" name=" 184"/>
          <p:cNvSpPr/>
          <p:nvPr/>
        </p:nvSpPr>
        <p:spPr>
          <a:xfrm>
            <a:off x="4327525" y="3794125"/>
            <a:ext cx="14160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文本框 10"/>
          <p:cNvSpPr txBox="1"/>
          <p:nvPr/>
        </p:nvSpPr>
        <p:spPr>
          <a:xfrm>
            <a:off x="3395345" y="4164965"/>
            <a:ext cx="2006600" cy="706755"/>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1922</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8</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b="1">
                <a:latin typeface="楷体" panose="02010609060101010101" charset="-122"/>
                <a:ea typeface="楷体" panose="02010609060101010101" charset="-122"/>
                <a:cs typeface="楷体" panose="02010609060101010101" charset="-122"/>
              </a:rPr>
              <a:t>二大</a:t>
            </a:r>
          </a:p>
        </p:txBody>
      </p:sp>
      <p:grpSp>
        <p:nvGrpSpPr>
          <p:cNvPr id="14" name="组合 13"/>
          <p:cNvGrpSpPr/>
          <p:nvPr/>
        </p:nvGrpSpPr>
        <p:grpSpPr>
          <a:xfrm>
            <a:off x="6033770" y="3792855"/>
            <a:ext cx="2006600" cy="1385570"/>
            <a:chOff x="1387" y="6173"/>
            <a:chExt cx="3160" cy="2182"/>
          </a:xfrm>
        </p:grpSpPr>
        <p:sp>
          <p:nvSpPr>
            <p:cNvPr id="12" name=" 184"/>
            <p:cNvSpPr/>
            <p:nvPr/>
          </p:nvSpPr>
          <p:spPr>
            <a:xfrm>
              <a:off x="2855" y="6173"/>
              <a:ext cx="223" cy="3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387" y="6757"/>
              <a:ext cx="3160" cy="1598"/>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1923</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6</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4000" b="1">
                  <a:solidFill>
                    <a:srgbClr val="C00000"/>
                  </a:solidFill>
                  <a:latin typeface="楷体" panose="02010609060101010101" charset="-122"/>
                  <a:ea typeface="楷体" panose="02010609060101010101" charset="-122"/>
                  <a:cs typeface="楷体" panose="02010609060101010101" charset="-122"/>
                </a:rPr>
                <a:t>三大</a:t>
              </a:r>
            </a:p>
          </p:txBody>
        </p:sp>
      </p:grpSp>
      <p:sp>
        <p:nvSpPr>
          <p:cNvPr id="2" name="文本框 1"/>
          <p:cNvSpPr txBox="1"/>
          <p:nvPr/>
        </p:nvSpPr>
        <p:spPr>
          <a:xfrm>
            <a:off x="753745" y="5173980"/>
            <a:ext cx="2063115"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初步确立</a:t>
            </a:r>
          </a:p>
        </p:txBody>
      </p:sp>
      <p:sp>
        <p:nvSpPr>
          <p:cNvPr id="6" name="文本框 5"/>
          <p:cNvSpPr txBox="1"/>
          <p:nvPr/>
        </p:nvSpPr>
        <p:spPr>
          <a:xfrm>
            <a:off x="3395345" y="5173980"/>
            <a:ext cx="2006600"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确定纲领</a:t>
            </a:r>
          </a:p>
        </p:txBody>
      </p:sp>
      <p:sp>
        <p:nvSpPr>
          <p:cNvPr id="18" name="圆角矩形 17"/>
          <p:cNvSpPr/>
          <p:nvPr/>
        </p:nvSpPr>
        <p:spPr>
          <a:xfrm>
            <a:off x="339090" y="11430"/>
            <a:ext cx="1290955" cy="5162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8" name="图片 7"/>
          <p:cNvPicPr>
            <a:picLocks noChangeAspect="1"/>
          </p:cNvPicPr>
          <p:nvPr/>
        </p:nvPicPr>
        <p:blipFill>
          <a:blip r:embed="rId2"/>
          <a:srcRect t="23977"/>
          <a:stretch>
            <a:fillRect/>
          </a:stretch>
        </p:blipFill>
        <p:spPr>
          <a:xfrm>
            <a:off x="10266045" y="762635"/>
            <a:ext cx="885825" cy="1238250"/>
          </a:xfrm>
          <a:prstGeom prst="rect">
            <a:avLst/>
          </a:prstGeom>
        </p:spPr>
      </p:pic>
      <p:sp>
        <p:nvSpPr>
          <p:cNvPr id="7" name="文本框 6"/>
          <p:cNvSpPr txBox="1"/>
          <p:nvPr/>
        </p:nvSpPr>
        <p:spPr>
          <a:xfrm>
            <a:off x="5365115" y="2367280"/>
            <a:ext cx="3342640" cy="1106805"/>
          </a:xfrm>
          <a:prstGeom prst="rect">
            <a:avLst/>
          </a:prstGeom>
          <a:noFill/>
        </p:spPr>
        <p:txBody>
          <a:bodyPr wrap="square" rtlCol="0">
            <a:spAutoFit/>
          </a:bodyPr>
          <a:lstStyle/>
          <a:p>
            <a:pPr>
              <a:lnSpc>
                <a:spcPct val="150000"/>
              </a:lnSpc>
            </a:pPr>
            <a:r>
              <a:rPr lang="zh-CN" altLang="en-US" sz="4400" b="1">
                <a:solidFill>
                  <a:schemeClr val="tx1"/>
                </a:solidFill>
                <a:latin typeface="方正启体简体" panose="03000509000000000000" charset="-122"/>
                <a:ea typeface="方正启体简体" panose="03000509000000000000" charset="-122"/>
              </a:rPr>
              <a:t>加入国民党</a:t>
            </a:r>
          </a:p>
        </p:txBody>
      </p:sp>
      <p:grpSp>
        <p:nvGrpSpPr>
          <p:cNvPr id="9" name="组合 8"/>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08" y="200"/>
                <a:ext cx="459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90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52%</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838200" y="3895090"/>
            <a:ext cx="10515600" cy="762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4" name=" 184"/>
          <p:cNvSpPr/>
          <p:nvPr/>
        </p:nvSpPr>
        <p:spPr>
          <a:xfrm>
            <a:off x="1685925" y="3792855"/>
            <a:ext cx="14160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753745" y="4163695"/>
            <a:ext cx="2006600" cy="706755"/>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1921</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7</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b="1">
                <a:latin typeface="楷体" panose="02010609060101010101" charset="-122"/>
                <a:ea typeface="楷体" panose="02010609060101010101" charset="-122"/>
                <a:cs typeface="楷体" panose="02010609060101010101" charset="-122"/>
              </a:rPr>
              <a:t>一大</a:t>
            </a:r>
          </a:p>
        </p:txBody>
      </p:sp>
      <p:sp>
        <p:nvSpPr>
          <p:cNvPr id="10" name=" 184"/>
          <p:cNvSpPr/>
          <p:nvPr/>
        </p:nvSpPr>
        <p:spPr>
          <a:xfrm>
            <a:off x="4327525" y="3794125"/>
            <a:ext cx="14160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文本框 10"/>
          <p:cNvSpPr txBox="1"/>
          <p:nvPr/>
        </p:nvSpPr>
        <p:spPr>
          <a:xfrm>
            <a:off x="3395345" y="4164965"/>
            <a:ext cx="2006600" cy="706755"/>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1922</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8</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2000" b="1">
                <a:latin typeface="楷体" panose="02010609060101010101" charset="-122"/>
                <a:ea typeface="楷体" panose="02010609060101010101" charset="-122"/>
                <a:cs typeface="楷体" panose="02010609060101010101" charset="-122"/>
              </a:rPr>
              <a:t>二大</a:t>
            </a:r>
          </a:p>
        </p:txBody>
      </p:sp>
      <p:grpSp>
        <p:nvGrpSpPr>
          <p:cNvPr id="14" name="组合 13"/>
          <p:cNvGrpSpPr/>
          <p:nvPr/>
        </p:nvGrpSpPr>
        <p:grpSpPr>
          <a:xfrm>
            <a:off x="6033770" y="3792855"/>
            <a:ext cx="2006600" cy="1385570"/>
            <a:chOff x="1387" y="6173"/>
            <a:chExt cx="3160" cy="2182"/>
          </a:xfrm>
        </p:grpSpPr>
        <p:sp>
          <p:nvSpPr>
            <p:cNvPr id="12" name=" 184"/>
            <p:cNvSpPr/>
            <p:nvPr/>
          </p:nvSpPr>
          <p:spPr>
            <a:xfrm>
              <a:off x="2855" y="6173"/>
              <a:ext cx="223" cy="3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387" y="6757"/>
              <a:ext cx="3160" cy="1598"/>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1923</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6</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4000" b="1">
                  <a:solidFill>
                    <a:srgbClr val="C00000"/>
                  </a:solidFill>
                  <a:latin typeface="楷体" panose="02010609060101010101" charset="-122"/>
                  <a:ea typeface="楷体" panose="02010609060101010101" charset="-122"/>
                  <a:cs typeface="楷体" panose="02010609060101010101" charset="-122"/>
                </a:rPr>
                <a:t>三大</a:t>
              </a:r>
            </a:p>
          </p:txBody>
        </p:sp>
      </p:grpSp>
      <p:sp>
        <p:nvSpPr>
          <p:cNvPr id="2" name="文本框 1"/>
          <p:cNvSpPr txBox="1"/>
          <p:nvPr/>
        </p:nvSpPr>
        <p:spPr>
          <a:xfrm>
            <a:off x="753745" y="5173980"/>
            <a:ext cx="2063115"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初步确立</a:t>
            </a:r>
          </a:p>
        </p:txBody>
      </p:sp>
      <p:sp>
        <p:nvSpPr>
          <p:cNvPr id="6" name="文本框 5"/>
          <p:cNvSpPr txBox="1"/>
          <p:nvPr/>
        </p:nvSpPr>
        <p:spPr>
          <a:xfrm>
            <a:off x="3395345" y="5173980"/>
            <a:ext cx="2006600"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确定纲领</a:t>
            </a:r>
          </a:p>
        </p:txBody>
      </p:sp>
      <p:sp>
        <p:nvSpPr>
          <p:cNvPr id="18" name="圆角矩形 17"/>
          <p:cNvSpPr/>
          <p:nvPr/>
        </p:nvSpPr>
        <p:spPr>
          <a:xfrm>
            <a:off x="339090" y="11430"/>
            <a:ext cx="1290955" cy="5162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8" name="图片 7"/>
          <p:cNvPicPr>
            <a:picLocks noChangeAspect="1"/>
          </p:cNvPicPr>
          <p:nvPr/>
        </p:nvPicPr>
        <p:blipFill>
          <a:blip r:embed="rId2"/>
          <a:srcRect t="23977"/>
          <a:stretch>
            <a:fillRect/>
          </a:stretch>
        </p:blipFill>
        <p:spPr>
          <a:xfrm>
            <a:off x="10266045" y="762635"/>
            <a:ext cx="885825" cy="1238250"/>
          </a:xfrm>
          <a:prstGeom prst="rect">
            <a:avLst/>
          </a:prstGeom>
        </p:spPr>
      </p:pic>
      <p:grpSp>
        <p:nvGrpSpPr>
          <p:cNvPr id="7" name="组合 6"/>
          <p:cNvGrpSpPr/>
          <p:nvPr/>
        </p:nvGrpSpPr>
        <p:grpSpPr>
          <a:xfrm>
            <a:off x="8201025" y="3823335"/>
            <a:ext cx="2763520" cy="1323975"/>
            <a:chOff x="1387" y="6173"/>
            <a:chExt cx="4352" cy="2085"/>
          </a:xfrm>
        </p:grpSpPr>
        <p:sp>
          <p:nvSpPr>
            <p:cNvPr id="17" name=" 184"/>
            <p:cNvSpPr/>
            <p:nvPr/>
          </p:nvSpPr>
          <p:spPr>
            <a:xfrm>
              <a:off x="2855" y="6173"/>
              <a:ext cx="223" cy="3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文本框 18"/>
            <p:cNvSpPr txBox="1"/>
            <p:nvPr/>
          </p:nvSpPr>
          <p:spPr>
            <a:xfrm>
              <a:off x="1387" y="6757"/>
              <a:ext cx="4352" cy="1501"/>
            </a:xfrm>
            <a:prstGeom prst="rect">
              <a:avLst/>
            </a:prstGeom>
            <a:noFill/>
            <a:ln>
              <a:solidFill>
                <a:schemeClr val="accent6">
                  <a:lumMod val="75000"/>
                </a:schemeClr>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1924</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1</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3600" b="1">
                  <a:solidFill>
                    <a:srgbClr val="C00000"/>
                  </a:solidFill>
                  <a:latin typeface="楷体" panose="02010609060101010101" charset="-122"/>
                  <a:ea typeface="楷体" panose="02010609060101010101" charset="-122"/>
                  <a:cs typeface="楷体" panose="02010609060101010101" charset="-122"/>
                </a:rPr>
                <a:t>国民党一大</a:t>
              </a:r>
            </a:p>
          </p:txBody>
        </p:sp>
      </p:grpSp>
      <p:sp>
        <p:nvSpPr>
          <p:cNvPr id="20" name="文本框 19"/>
          <p:cNvSpPr txBox="1"/>
          <p:nvPr/>
        </p:nvSpPr>
        <p:spPr>
          <a:xfrm>
            <a:off x="8011160" y="2437130"/>
            <a:ext cx="3342640" cy="1106805"/>
          </a:xfrm>
          <a:prstGeom prst="rect">
            <a:avLst/>
          </a:prstGeom>
          <a:noFill/>
        </p:spPr>
        <p:txBody>
          <a:bodyPr wrap="square" rtlCol="0">
            <a:spAutoFit/>
          </a:bodyPr>
          <a:lstStyle/>
          <a:p>
            <a:pPr>
              <a:lnSpc>
                <a:spcPct val="150000"/>
              </a:lnSpc>
            </a:pPr>
            <a:r>
              <a:rPr lang="zh-CN" altLang="en-US" sz="4400" b="1">
                <a:solidFill>
                  <a:schemeClr val="tx1"/>
                </a:solidFill>
                <a:latin typeface="方正启体简体" panose="03000509000000000000" charset="-122"/>
                <a:ea typeface="方正启体简体" panose="03000509000000000000" charset="-122"/>
              </a:rPr>
              <a:t>第一次合作！</a:t>
            </a:r>
          </a:p>
        </p:txBody>
      </p:sp>
      <p:sp>
        <p:nvSpPr>
          <p:cNvPr id="21" name="文本框 20"/>
          <p:cNvSpPr txBox="1"/>
          <p:nvPr/>
        </p:nvSpPr>
        <p:spPr>
          <a:xfrm>
            <a:off x="6069965" y="5312410"/>
            <a:ext cx="2006600" cy="107632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与国民党合作</a:t>
            </a:r>
          </a:p>
        </p:txBody>
      </p:sp>
      <p:grpSp>
        <p:nvGrpSpPr>
          <p:cNvPr id="9" name="组合 8"/>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59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090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53%</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71930"/>
            <a:ext cx="10515600" cy="4351338"/>
          </a:xfrm>
        </p:spPr>
        <p:txBody>
          <a:bodyPr/>
          <a:lstStyle/>
          <a:p>
            <a:pPr marL="0" indent="0" algn="ctr">
              <a:lnSpc>
                <a:spcPct val="200000"/>
              </a:lnSpc>
              <a:buNone/>
            </a:pPr>
            <a:r>
              <a:rPr lang="zh-CN" altLang="en-US" sz="3600"/>
              <a:t>随堂考时间</a:t>
            </a:r>
          </a:p>
          <a:p>
            <a:pPr marL="0" indent="0" algn="ctr">
              <a:lnSpc>
                <a:spcPct val="200000"/>
              </a:lnSpc>
              <a:buNone/>
            </a:pPr>
            <a:r>
              <a:rPr lang="zh-CN" altLang="en-US" sz="3600">
                <a:solidFill>
                  <a:srgbClr val="C00000"/>
                </a:solidFill>
              </a:rPr>
              <a:t>注意！</a:t>
            </a:r>
            <a:r>
              <a:rPr lang="en-US" altLang="zh-CN" sz="3600"/>
              <a:t>15</a:t>
            </a:r>
            <a:r>
              <a:rPr lang="zh-CN" altLang="en-US" sz="3600"/>
              <a:t>秒答题时间，每题只能出一次喽</a:t>
            </a:r>
            <a:r>
              <a:rPr lang="en-US" altLang="zh-CN" sz="3600"/>
              <a:t>~</a:t>
            </a:r>
          </a:p>
        </p:txBody>
      </p:sp>
      <p:sp>
        <p:nvSpPr>
          <p:cNvPr id="12" name=" 220"/>
          <p:cNvSpPr/>
          <p:nvPr/>
        </p:nvSpPr>
        <p:spPr>
          <a:xfrm>
            <a:off x="0" y="-9525"/>
            <a:ext cx="3928745" cy="622935"/>
          </a:xfrm>
          <a:prstGeom prst="homePlate">
            <a:avLst/>
          </a:prstGeom>
          <a:solidFill>
            <a:srgbClr val="EDCD6A"/>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中国共产党的成立</a:t>
            </a:r>
            <a:endParaRPr lang="zh-CN" altLang="en-US" sz="2400" b="1" dirty="0">
              <a:solidFill>
                <a:schemeClr val="tx1"/>
              </a:solidFill>
              <a:latin typeface="方正启体简体" panose="03000509000000000000" charset="-122"/>
              <a:ea typeface="方正启体简体" panose="03000509000000000000" charset="-122"/>
            </a:endParaRPr>
          </a:p>
        </p:txBody>
      </p:sp>
      <p:grpSp>
        <p:nvGrpSpPr>
          <p:cNvPr id="9" name="组合 8"/>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59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090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54%</a:t>
              </a:r>
            </a:p>
          </p:txBody>
        </p:sp>
      </p:gr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4987605" y="4956974"/>
            <a:ext cx="872067" cy="210770"/>
          </a:xfrm>
          <a:prstGeom prst="rect">
            <a:avLst/>
          </a:prstGeom>
        </p:spPr>
      </p:pic>
      <p:pic>
        <p:nvPicPr>
          <p:cNvPr id="10" name="图片 9"/>
          <p:cNvPicPr>
            <a:picLocks noChangeAspect="1"/>
          </p:cNvPicPr>
          <p:nvPr/>
        </p:nvPicPr>
        <p:blipFill>
          <a:blip r:embed="rId3"/>
          <a:stretch>
            <a:fillRect/>
          </a:stretch>
        </p:blipFill>
        <p:spPr>
          <a:xfrm flipV="1">
            <a:off x="4792258" y="4791426"/>
            <a:ext cx="390693" cy="376318"/>
          </a:xfrm>
          <a:prstGeom prst="rect">
            <a:avLst/>
          </a:prstGeom>
        </p:spPr>
      </p:pic>
      <p:sp>
        <p:nvSpPr>
          <p:cNvPr id="11" name="文本框 10"/>
          <p:cNvSpPr txBox="1"/>
          <p:nvPr/>
        </p:nvSpPr>
        <p:spPr>
          <a:xfrm>
            <a:off x="1844040" y="2588895"/>
            <a:ext cx="8352155" cy="1198880"/>
          </a:xfrm>
          <a:prstGeom prst="rect">
            <a:avLst/>
          </a:prstGeom>
          <a:noFill/>
        </p:spPr>
        <p:txBody>
          <a:bodyPr wrap="square" rtlCol="0">
            <a:spAutoFit/>
          </a:bodyPr>
          <a:lstStyle/>
          <a:p>
            <a:pPr algn="ctr">
              <a:lnSpc>
                <a:spcPct val="150000"/>
              </a:lnSpc>
            </a:pPr>
            <a:r>
              <a:rPr lang="en-US" altLang="en-US" sz="4800" dirty="0">
                <a:latin typeface="方正启体简体" panose="03000509000000000000" charset="-122"/>
                <a:ea typeface="方正启体简体" panose="03000509000000000000" charset="-122"/>
              </a:rPr>
              <a:t>合作之后的日子怎么样？</a:t>
            </a:r>
          </a:p>
        </p:txBody>
      </p:sp>
      <p:sp>
        <p:nvSpPr>
          <p:cNvPr id="21"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2" name="组合 1"/>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59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090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55%</a:t>
              </a:r>
            </a:p>
          </p:txBody>
        </p:sp>
      </p:gr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31645"/>
            <a:ext cx="10515600" cy="2771775"/>
          </a:xfrm>
        </p:spPr>
        <p:txBody>
          <a:bodyPr>
            <a:normAutofit/>
          </a:bodyPr>
          <a:lstStyle/>
          <a:p>
            <a:pPr algn="ctr">
              <a:lnSpc>
                <a:spcPct val="200000"/>
              </a:lnSpc>
            </a:pPr>
            <a:r>
              <a:rPr lang="en-US" altLang="zh-CN" dirty="0"/>
              <a:t>  </a:t>
            </a:r>
            <a:r>
              <a:rPr lang="zh-CN" altLang="en-US" dirty="0"/>
              <a:t>一开始是不错的？</a:t>
            </a:r>
            <a:br>
              <a:rPr lang="zh-CN" altLang="en-US" dirty="0"/>
            </a:br>
            <a:r>
              <a:rPr lang="zh-CN" altLang="en-US" dirty="0"/>
              <a:t>后来</a:t>
            </a:r>
            <a:r>
              <a:rPr lang="en-US" altLang="zh-CN" dirty="0"/>
              <a:t>……</a:t>
            </a:r>
            <a:r>
              <a:rPr lang="zh-CN" altLang="en-US" dirty="0"/>
              <a:t>再说后来吧</a:t>
            </a:r>
            <a:r>
              <a:rPr lang="en-US" altLang="zh-CN" dirty="0"/>
              <a:t>......</a:t>
            </a:r>
          </a:p>
        </p:txBody>
      </p:sp>
      <p:sp>
        <p:nvSpPr>
          <p:cNvPr id="21"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9" name="组合 8"/>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593"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090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56%</a:t>
              </a:r>
            </a:p>
          </p:txBody>
        </p:sp>
      </p:gr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06765" y="2478867"/>
            <a:ext cx="7573357" cy="1106805"/>
          </a:xfrm>
          <a:prstGeom prst="rect">
            <a:avLst/>
          </a:prstGeom>
          <a:noFill/>
        </p:spPr>
        <p:txBody>
          <a:bodyPr wrap="square" rtlCol="0">
            <a:spAutoFit/>
          </a:bodyPr>
          <a:lstStyle/>
          <a:p>
            <a:pPr>
              <a:lnSpc>
                <a:spcPct val="150000"/>
              </a:lnSpc>
            </a:pPr>
            <a:r>
              <a:rPr lang="zh-CN" altLang="en-US" sz="4400" dirty="0">
                <a:ea typeface="方正启体简体" panose="03000509000000000000" charset="-122"/>
              </a:rPr>
              <a:t>合作后的第一个共同目标是？</a:t>
            </a:r>
          </a:p>
        </p:txBody>
      </p:sp>
      <p:sp>
        <p:nvSpPr>
          <p:cNvPr id="4"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9" name="组合 8"/>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57%</a:t>
              </a:r>
            </a:p>
          </p:txBody>
        </p:sp>
      </p:gr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08975" y="1203787"/>
            <a:ext cx="7573357" cy="830997"/>
          </a:xfrm>
          <a:prstGeom prst="rect">
            <a:avLst/>
          </a:prstGeom>
          <a:noFill/>
        </p:spPr>
        <p:txBody>
          <a:bodyPr wrap="square" rtlCol="0">
            <a:spAutoFit/>
          </a:bodyPr>
          <a:lstStyle/>
          <a:p>
            <a:pPr>
              <a:lnSpc>
                <a:spcPct val="150000"/>
              </a:lnSpc>
            </a:pPr>
            <a:r>
              <a:rPr lang="en-US" altLang="en-US" sz="3200" dirty="0">
                <a:ea typeface="方正启体简体" panose="03000509000000000000" charset="-122"/>
              </a:rPr>
              <a:t>1913年 —— 1928年左右，谁在当政？</a:t>
            </a:r>
            <a:endParaRPr lang="zh-CN" altLang="en-US" sz="3200" dirty="0">
              <a:ea typeface="方正启体简体" panose="03000509000000000000" charset="-122"/>
            </a:endParaRPr>
          </a:p>
        </p:txBody>
      </p:sp>
      <p:sp>
        <p:nvSpPr>
          <p:cNvPr id="4"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9" name="组合 8"/>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58%</a:t>
              </a:r>
            </a:p>
          </p:txBody>
        </p:sp>
      </p:gr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2" name="图片 1"/>
          <p:cNvPicPr>
            <a:picLocks noChangeAspect="1"/>
          </p:cNvPicPr>
          <p:nvPr/>
        </p:nvPicPr>
        <p:blipFill>
          <a:blip r:embed="rId3"/>
          <a:stretch>
            <a:fillRect/>
          </a:stretch>
        </p:blipFill>
        <p:spPr>
          <a:xfrm>
            <a:off x="1193800" y="1193165"/>
            <a:ext cx="3882390" cy="5007610"/>
          </a:xfrm>
          <a:prstGeom prst="rect">
            <a:avLst/>
          </a:prstGeom>
        </p:spPr>
      </p:pic>
      <p:pic>
        <p:nvPicPr>
          <p:cNvPr id="6" name="图片 5"/>
          <p:cNvPicPr>
            <a:picLocks noChangeAspect="1"/>
          </p:cNvPicPr>
          <p:nvPr/>
        </p:nvPicPr>
        <p:blipFill>
          <a:blip r:embed="rId4"/>
          <a:stretch>
            <a:fillRect/>
          </a:stretch>
        </p:blipFill>
        <p:spPr>
          <a:xfrm>
            <a:off x="5365115" y="1193165"/>
            <a:ext cx="5902325" cy="5144770"/>
          </a:xfrm>
          <a:prstGeom prst="rect">
            <a:avLst/>
          </a:prstGeom>
        </p:spPr>
      </p:pic>
      <p:grpSp>
        <p:nvGrpSpPr>
          <p:cNvPr id="9" name="组合 8"/>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59%</a:t>
              </a:r>
            </a:p>
          </p:txBody>
        </p:sp>
      </p:grpSp>
      <p:pic>
        <p:nvPicPr>
          <p:cNvPr id="3" name="图片 2">
            <a:extLst>
              <a:ext uri="{FF2B5EF4-FFF2-40B4-BE49-F238E27FC236}">
                <a16:creationId xmlns:a16="http://schemas.microsoft.com/office/drawing/2014/main" id="{BFB76471-E003-9A45-B8B5-9D83281954FA}"/>
              </a:ext>
            </a:extLst>
          </p:cNvPr>
          <p:cNvPicPr>
            <a:picLocks noChangeAspect="1"/>
          </p:cNvPicPr>
          <p:nvPr/>
        </p:nvPicPr>
        <p:blipFill>
          <a:blip r:embed="rId5"/>
          <a:stretch>
            <a:fillRect/>
          </a:stretch>
        </p:blipFill>
        <p:spPr>
          <a:xfrm>
            <a:off x="0" y="0"/>
            <a:ext cx="12192000" cy="6858000"/>
          </a:xfrm>
          <a:prstGeom prst="rect">
            <a:avLst/>
          </a:prstGeom>
        </p:spPr>
      </p:pic>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4987605" y="4956974"/>
            <a:ext cx="872067" cy="210770"/>
          </a:xfrm>
          <a:prstGeom prst="rect">
            <a:avLst/>
          </a:prstGeom>
        </p:spPr>
      </p:pic>
      <p:pic>
        <p:nvPicPr>
          <p:cNvPr id="10" name="图片 9"/>
          <p:cNvPicPr>
            <a:picLocks noChangeAspect="1"/>
          </p:cNvPicPr>
          <p:nvPr/>
        </p:nvPicPr>
        <p:blipFill>
          <a:blip r:embed="rId3"/>
          <a:stretch>
            <a:fillRect/>
          </a:stretch>
        </p:blipFill>
        <p:spPr>
          <a:xfrm flipV="1">
            <a:off x="4792258" y="4791426"/>
            <a:ext cx="390693" cy="376318"/>
          </a:xfrm>
          <a:prstGeom prst="rect">
            <a:avLst/>
          </a:prstGeom>
        </p:spPr>
      </p:pic>
      <p:sp>
        <p:nvSpPr>
          <p:cNvPr id="11" name="文本框 10"/>
          <p:cNvSpPr txBox="1"/>
          <p:nvPr/>
        </p:nvSpPr>
        <p:spPr>
          <a:xfrm>
            <a:off x="1368425" y="2215515"/>
            <a:ext cx="9455785" cy="1106805"/>
          </a:xfrm>
          <a:prstGeom prst="rect">
            <a:avLst/>
          </a:prstGeom>
          <a:noFill/>
        </p:spPr>
        <p:txBody>
          <a:bodyPr wrap="square" rtlCol="0">
            <a:spAutoFit/>
          </a:bodyPr>
          <a:lstStyle/>
          <a:p>
            <a:pPr>
              <a:lnSpc>
                <a:spcPct val="150000"/>
              </a:lnSpc>
            </a:pPr>
            <a:r>
              <a:rPr lang="en-US" altLang="en-US" sz="4400" dirty="0">
                <a:latin typeface="方正启体简体" panose="03000509000000000000" charset="-122"/>
                <a:ea typeface="方正启体简体" panose="03000509000000000000" charset="-122"/>
              </a:rPr>
              <a:t>这些人干</a:t>
            </a:r>
            <a:r>
              <a:rPr lang="zh-CN" altLang="en-US" sz="4400" dirty="0">
                <a:latin typeface="方正启体简体" panose="03000509000000000000" charset="-122"/>
                <a:ea typeface="方正启体简体" panose="03000509000000000000" charset="-122"/>
              </a:rPr>
              <a:t>了</a:t>
            </a:r>
            <a:r>
              <a:rPr lang="en-US" altLang="en-US" sz="4400" dirty="0">
                <a:latin typeface="方正启体简体" panose="03000509000000000000" charset="-122"/>
                <a:ea typeface="方正启体简体" panose="03000509000000000000" charset="-122"/>
              </a:rPr>
              <a:t>啥？</a:t>
            </a:r>
            <a:r>
              <a:rPr lang="zh-CN" altLang="en-US" sz="4400" dirty="0">
                <a:latin typeface="方正启体简体" panose="03000509000000000000" charset="-122"/>
                <a:ea typeface="方正启体简体" panose="03000509000000000000" charset="-122"/>
              </a:rPr>
              <a:t>搞得国共一起灭他们？</a:t>
            </a:r>
          </a:p>
        </p:txBody>
      </p:sp>
      <p:sp>
        <p:nvSpPr>
          <p:cNvPr id="4"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rcRect b="24877"/>
          <a:stretch>
            <a:fillRect/>
          </a:stretch>
        </p:blipFill>
        <p:spPr>
          <a:xfrm>
            <a:off x="7868920" y="3456940"/>
            <a:ext cx="4356100" cy="3409315"/>
          </a:xfrm>
          <a:prstGeom prst="rect">
            <a:avLst/>
          </a:prstGeom>
        </p:spPr>
      </p:pic>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60%</a:t>
              </a:r>
            </a:p>
          </p:txBody>
        </p:sp>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90035" y="2507615"/>
            <a:ext cx="4234158" cy="923330"/>
          </a:xfrm>
          <a:prstGeom prst="rect">
            <a:avLst/>
          </a:prstGeom>
          <a:noFill/>
        </p:spPr>
        <p:txBody>
          <a:bodyPr wrap="square" rtlCol="0">
            <a:spAutoFit/>
          </a:bodyPr>
          <a:lstStyle/>
          <a:p>
            <a:r>
              <a:rPr lang="en-US" altLang="zh-CN" sz="5400" dirty="0">
                <a:latin typeface="American Typewriter" panose="02090604020004020304" pitchFamily="18" charset="0"/>
                <a:ea typeface="Baoli SC" panose="02010600040101010101" pitchFamily="2" charset="-122"/>
              </a:rPr>
              <a:t>Knowledge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4730932" y="4668216"/>
            <a:ext cx="872067" cy="210770"/>
          </a:xfrm>
          <a:prstGeom prst="rect">
            <a:avLst/>
          </a:prstGeom>
        </p:spPr>
      </p:pic>
      <p:pic>
        <p:nvPicPr>
          <p:cNvPr id="10" name="图片 9"/>
          <p:cNvPicPr>
            <a:picLocks noChangeAspect="1"/>
          </p:cNvPicPr>
          <p:nvPr/>
        </p:nvPicPr>
        <p:blipFill>
          <a:blip r:embed="rId3"/>
          <a:stretch>
            <a:fillRect/>
          </a:stretch>
        </p:blipFill>
        <p:spPr>
          <a:xfrm flipV="1">
            <a:off x="4535585" y="4502668"/>
            <a:ext cx="390693" cy="376318"/>
          </a:xfrm>
          <a:prstGeom prst="rect">
            <a:avLst/>
          </a:prstGeom>
        </p:spPr>
      </p:pic>
      <p:pic>
        <p:nvPicPr>
          <p:cNvPr id="3" name="图片 2"/>
          <p:cNvPicPr>
            <a:picLocks noChangeAspect="1"/>
          </p:cNvPicPr>
          <p:nvPr/>
        </p:nvPicPr>
        <p:blipFill>
          <a:blip r:embed="rId4"/>
          <a:stretch>
            <a:fillRect/>
          </a:stretch>
        </p:blipFill>
        <p:spPr>
          <a:xfrm>
            <a:off x="513348" y="818973"/>
            <a:ext cx="3551989" cy="2460634"/>
          </a:xfrm>
          <a:prstGeom prst="rect">
            <a:avLst/>
          </a:prstGeom>
        </p:spPr>
      </p:pic>
      <p:pic>
        <p:nvPicPr>
          <p:cNvPr id="8" name="图片 7"/>
          <p:cNvPicPr>
            <a:picLocks noChangeAspect="1"/>
          </p:cNvPicPr>
          <p:nvPr/>
        </p:nvPicPr>
        <p:blipFill>
          <a:blip r:embed="rId4"/>
          <a:stretch>
            <a:fillRect/>
          </a:stretch>
        </p:blipFill>
        <p:spPr>
          <a:xfrm>
            <a:off x="4227096" y="818338"/>
            <a:ext cx="3551989" cy="2460634"/>
          </a:xfrm>
          <a:prstGeom prst="rect">
            <a:avLst/>
          </a:prstGeom>
        </p:spPr>
      </p:pic>
      <p:pic>
        <p:nvPicPr>
          <p:cNvPr id="12" name="图片 11"/>
          <p:cNvPicPr>
            <a:picLocks noChangeAspect="1"/>
          </p:cNvPicPr>
          <p:nvPr/>
        </p:nvPicPr>
        <p:blipFill>
          <a:blip r:embed="rId4"/>
          <a:stretch>
            <a:fillRect/>
          </a:stretch>
        </p:blipFill>
        <p:spPr>
          <a:xfrm>
            <a:off x="8170111" y="830916"/>
            <a:ext cx="3551989" cy="2460634"/>
          </a:xfrm>
          <a:prstGeom prst="rect">
            <a:avLst/>
          </a:prstGeom>
        </p:spPr>
      </p:pic>
      <p:pic>
        <p:nvPicPr>
          <p:cNvPr id="13" name="图片 12"/>
          <p:cNvPicPr>
            <a:picLocks noChangeAspect="1"/>
          </p:cNvPicPr>
          <p:nvPr/>
        </p:nvPicPr>
        <p:blipFill>
          <a:blip r:embed="rId4"/>
          <a:stretch>
            <a:fillRect/>
          </a:stretch>
        </p:blipFill>
        <p:spPr>
          <a:xfrm>
            <a:off x="675107" y="3773928"/>
            <a:ext cx="3551989" cy="2460634"/>
          </a:xfrm>
          <a:prstGeom prst="rect">
            <a:avLst/>
          </a:prstGeom>
        </p:spPr>
      </p:pic>
      <p:pic>
        <p:nvPicPr>
          <p:cNvPr id="14" name="图片 13"/>
          <p:cNvPicPr>
            <a:picLocks noChangeAspect="1"/>
          </p:cNvPicPr>
          <p:nvPr/>
        </p:nvPicPr>
        <p:blipFill>
          <a:blip r:embed="rId4"/>
          <a:stretch>
            <a:fillRect/>
          </a:stretch>
        </p:blipFill>
        <p:spPr>
          <a:xfrm>
            <a:off x="4177299" y="3773928"/>
            <a:ext cx="3551989" cy="2460634"/>
          </a:xfrm>
          <a:prstGeom prst="rect">
            <a:avLst/>
          </a:prstGeom>
        </p:spPr>
      </p:pic>
      <p:sp>
        <p:nvSpPr>
          <p:cNvPr id="4" name="矩形 3"/>
          <p:cNvSpPr/>
          <p:nvPr/>
        </p:nvSpPr>
        <p:spPr>
          <a:xfrm>
            <a:off x="1384280" y="1756902"/>
            <a:ext cx="1808480" cy="583565"/>
          </a:xfrm>
          <a:prstGeom prst="rect">
            <a:avLst/>
          </a:prstGeom>
        </p:spPr>
        <p:txBody>
          <a:bodyPr wrap="none">
            <a:spAutoFit/>
          </a:bodyPr>
          <a:lstStyle/>
          <a:p>
            <a:r>
              <a:rPr lang="zh-CN" altLang="en-US" sz="3200" dirty="0">
                <a:solidFill>
                  <a:srgbClr val="C00000"/>
                </a:solidFill>
                <a:latin typeface="Arial" panose="020B0604020202020204" pitchFamily="34" charset="0"/>
              </a:rPr>
              <a:t>纵</a:t>
            </a:r>
            <a:r>
              <a:rPr lang="en-US" altLang="en-US" sz="3200" dirty="0">
                <a:solidFill>
                  <a:srgbClr val="C00000"/>
                </a:solidFill>
                <a:latin typeface="Arial" panose="020B0604020202020204" pitchFamily="34" charset="0"/>
              </a:rPr>
              <a:t>横捭阖</a:t>
            </a:r>
            <a:endParaRPr lang="en-US" altLang="zh-CN" sz="3200" dirty="0">
              <a:solidFill>
                <a:srgbClr val="C00000"/>
              </a:solidFill>
              <a:latin typeface="Arial" panose="020B0604020202020204" pitchFamily="34" charset="0"/>
            </a:endParaRPr>
          </a:p>
        </p:txBody>
      </p:sp>
      <p:sp>
        <p:nvSpPr>
          <p:cNvPr id="15" name="矩形 14"/>
          <p:cNvSpPr/>
          <p:nvPr/>
        </p:nvSpPr>
        <p:spPr>
          <a:xfrm>
            <a:off x="5040222" y="1756546"/>
            <a:ext cx="1826141" cy="584775"/>
          </a:xfrm>
          <a:prstGeom prst="rect">
            <a:avLst/>
          </a:prstGeom>
        </p:spPr>
        <p:txBody>
          <a:bodyPr wrap="none">
            <a:spAutoFit/>
          </a:bodyPr>
          <a:lstStyle/>
          <a:p>
            <a:r>
              <a:rPr lang="en-US" altLang="en-US" sz="3200" dirty="0">
                <a:solidFill>
                  <a:srgbClr val="C00000"/>
                </a:solidFill>
                <a:latin typeface="Arial" panose="020B0604020202020204" pitchFamily="34" charset="0"/>
              </a:rPr>
              <a:t>搜刮民脂</a:t>
            </a:r>
            <a:endParaRPr lang="en-US" altLang="zh-CN" sz="3200" dirty="0">
              <a:solidFill>
                <a:srgbClr val="C00000"/>
              </a:solidFill>
              <a:latin typeface="Arial" panose="020B0604020202020204" pitchFamily="34" charset="0"/>
            </a:endParaRPr>
          </a:p>
        </p:txBody>
      </p:sp>
      <p:sp>
        <p:nvSpPr>
          <p:cNvPr id="16" name="矩形 15"/>
          <p:cNvSpPr/>
          <p:nvPr/>
        </p:nvSpPr>
        <p:spPr>
          <a:xfrm>
            <a:off x="9033034" y="1788274"/>
            <a:ext cx="1826141" cy="584775"/>
          </a:xfrm>
          <a:prstGeom prst="rect">
            <a:avLst/>
          </a:prstGeom>
        </p:spPr>
        <p:txBody>
          <a:bodyPr wrap="none">
            <a:spAutoFit/>
          </a:bodyPr>
          <a:lstStyle/>
          <a:p>
            <a:r>
              <a:rPr lang="en-US" altLang="en-US" sz="3200" dirty="0">
                <a:solidFill>
                  <a:srgbClr val="C00000"/>
                </a:solidFill>
                <a:latin typeface="Arial" panose="020B0604020202020204" pitchFamily="34" charset="0"/>
              </a:rPr>
              <a:t>栽卖鸦片</a:t>
            </a:r>
            <a:endParaRPr lang="en-US" altLang="zh-CN" sz="3200" dirty="0">
              <a:solidFill>
                <a:srgbClr val="C00000"/>
              </a:solidFill>
              <a:latin typeface="Arial" panose="020B0604020202020204" pitchFamily="34" charset="0"/>
            </a:endParaRPr>
          </a:p>
        </p:txBody>
      </p:sp>
      <p:sp>
        <p:nvSpPr>
          <p:cNvPr id="17" name="矩形 16"/>
          <p:cNvSpPr/>
          <p:nvPr/>
        </p:nvSpPr>
        <p:spPr>
          <a:xfrm>
            <a:off x="1497242" y="4773601"/>
            <a:ext cx="1826141" cy="584775"/>
          </a:xfrm>
          <a:prstGeom prst="rect">
            <a:avLst/>
          </a:prstGeom>
        </p:spPr>
        <p:txBody>
          <a:bodyPr wrap="none">
            <a:spAutoFit/>
          </a:bodyPr>
          <a:lstStyle/>
          <a:p>
            <a:r>
              <a:rPr lang="en-US" altLang="en-US" sz="3200" dirty="0">
                <a:solidFill>
                  <a:srgbClr val="C00000"/>
                </a:solidFill>
                <a:latin typeface="Arial" panose="020B0604020202020204" pitchFamily="34" charset="0"/>
              </a:rPr>
              <a:t>苛捐杂税</a:t>
            </a:r>
            <a:endParaRPr lang="en-US" altLang="zh-CN" sz="3200" dirty="0">
              <a:solidFill>
                <a:srgbClr val="C00000"/>
              </a:solidFill>
              <a:latin typeface="Arial" panose="020B0604020202020204" pitchFamily="34" charset="0"/>
            </a:endParaRPr>
          </a:p>
        </p:txBody>
      </p:sp>
      <p:sp>
        <p:nvSpPr>
          <p:cNvPr id="18" name="矩形 17"/>
          <p:cNvSpPr/>
          <p:nvPr/>
        </p:nvSpPr>
        <p:spPr>
          <a:xfrm>
            <a:off x="5013687" y="4752146"/>
            <a:ext cx="1826141" cy="584775"/>
          </a:xfrm>
          <a:prstGeom prst="rect">
            <a:avLst/>
          </a:prstGeom>
        </p:spPr>
        <p:txBody>
          <a:bodyPr wrap="none">
            <a:spAutoFit/>
          </a:bodyPr>
          <a:lstStyle/>
          <a:p>
            <a:r>
              <a:rPr lang="en-US" altLang="en-US" sz="3200" dirty="0">
                <a:solidFill>
                  <a:srgbClr val="C00000"/>
                </a:solidFill>
                <a:latin typeface="Arial" panose="020B0604020202020204" pitchFamily="34" charset="0"/>
              </a:rPr>
              <a:t>滥印纸币</a:t>
            </a:r>
            <a:endParaRPr lang="en-US" altLang="zh-CN" sz="3200" dirty="0">
              <a:solidFill>
                <a:srgbClr val="C00000"/>
              </a:solidFill>
              <a:latin typeface="Arial" panose="020B0604020202020204" pitchFamily="34" charset="0"/>
            </a:endParaRPr>
          </a:p>
        </p:txBody>
      </p:sp>
      <p:pic>
        <p:nvPicPr>
          <p:cNvPr id="19" name="图片 18"/>
          <p:cNvPicPr>
            <a:picLocks noChangeAspect="1"/>
          </p:cNvPicPr>
          <p:nvPr/>
        </p:nvPicPr>
        <p:blipFill>
          <a:blip r:embed="rId4"/>
          <a:stretch>
            <a:fillRect/>
          </a:stretch>
        </p:blipFill>
        <p:spPr>
          <a:xfrm>
            <a:off x="8170111" y="3648669"/>
            <a:ext cx="3551989" cy="2460634"/>
          </a:xfrm>
          <a:prstGeom prst="rect">
            <a:avLst/>
          </a:prstGeom>
        </p:spPr>
      </p:pic>
      <p:sp>
        <p:nvSpPr>
          <p:cNvPr id="20" name="矩形 19"/>
          <p:cNvSpPr/>
          <p:nvPr/>
        </p:nvSpPr>
        <p:spPr>
          <a:xfrm>
            <a:off x="9033033" y="4586598"/>
            <a:ext cx="1826141" cy="584775"/>
          </a:xfrm>
          <a:prstGeom prst="rect">
            <a:avLst/>
          </a:prstGeom>
        </p:spPr>
        <p:txBody>
          <a:bodyPr wrap="none">
            <a:spAutoFit/>
          </a:bodyPr>
          <a:lstStyle/>
          <a:p>
            <a:r>
              <a:rPr lang="en-US" altLang="en-US" sz="3200" dirty="0">
                <a:solidFill>
                  <a:srgbClr val="C00000"/>
                </a:solidFill>
                <a:latin typeface="Arial" panose="020B0604020202020204" pitchFamily="34" charset="0"/>
              </a:rPr>
              <a:t>举内借债</a:t>
            </a:r>
            <a:endParaRPr lang="en-US" altLang="zh-CN" sz="3200" dirty="0">
              <a:solidFill>
                <a:srgbClr val="C00000"/>
              </a:solidFill>
              <a:latin typeface="Arial" panose="020B0604020202020204" pitchFamily="34" charset="0"/>
            </a:endParaRPr>
          </a:p>
        </p:txBody>
      </p:sp>
      <p:sp>
        <p:nvSpPr>
          <p:cNvPr id="2"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5" name="组合 4"/>
          <p:cNvGrpSpPr/>
          <p:nvPr/>
        </p:nvGrpSpPr>
        <p:grpSpPr>
          <a:xfrm>
            <a:off x="4019550" y="105410"/>
            <a:ext cx="5616575" cy="508000"/>
            <a:chOff x="6308" y="200"/>
            <a:chExt cx="8845" cy="800"/>
          </a:xfrm>
        </p:grpSpPr>
        <p:grpSp>
          <p:nvGrpSpPr>
            <p:cNvPr id="6" name="组合 5"/>
            <p:cNvGrpSpPr/>
            <p:nvPr/>
          </p:nvGrpSpPr>
          <p:grpSpPr>
            <a:xfrm>
              <a:off x="6308" y="200"/>
              <a:ext cx="8845" cy="800"/>
              <a:chOff x="6308" y="200"/>
              <a:chExt cx="8845" cy="800"/>
            </a:xfrm>
          </p:grpSpPr>
          <p:sp>
            <p:nvSpPr>
              <p:cNvPr id="7" name="矩形 6"/>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61%</a:t>
              </a:r>
            </a:p>
          </p:txBody>
        </p:sp>
      </p:gr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596005" y="779780"/>
            <a:ext cx="8074025" cy="5593080"/>
          </a:xfrm>
          <a:prstGeom prst="rect">
            <a:avLst/>
          </a:prstGeom>
        </p:spPr>
      </p:pic>
      <p:sp>
        <p:nvSpPr>
          <p:cNvPr id="2" name="文本框 1"/>
          <p:cNvSpPr txBox="1"/>
          <p:nvPr/>
        </p:nvSpPr>
        <p:spPr>
          <a:xfrm>
            <a:off x="5831205" y="3192145"/>
            <a:ext cx="3248025" cy="768350"/>
          </a:xfrm>
          <a:prstGeom prst="rect">
            <a:avLst/>
          </a:prstGeom>
          <a:noFill/>
        </p:spPr>
        <p:txBody>
          <a:bodyPr wrap="square" rtlCol="0">
            <a:spAutoFit/>
          </a:bodyPr>
          <a:lstStyle/>
          <a:p>
            <a:r>
              <a:rPr lang="zh-CN" altLang="en-US" sz="4400">
                <a:latin typeface="方正启体简体" panose="03000509000000000000" charset="-122"/>
                <a:ea typeface="方正启体简体" panose="03000509000000000000" charset="-122"/>
              </a:rPr>
              <a:t>没干啥好事！</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sp>
        <p:nvSpPr>
          <p:cNvPr id="6" name="文本框 5"/>
          <p:cNvSpPr txBox="1"/>
          <p:nvPr/>
        </p:nvSpPr>
        <p:spPr>
          <a:xfrm>
            <a:off x="673100" y="1196340"/>
            <a:ext cx="2685415" cy="645160"/>
          </a:xfrm>
          <a:prstGeom prst="rect">
            <a:avLst/>
          </a:prstGeom>
          <a:noFill/>
        </p:spPr>
        <p:txBody>
          <a:bodyPr wrap="square" rtlCol="0">
            <a:spAutoFit/>
          </a:bodyPr>
          <a:lstStyle/>
          <a:p>
            <a:r>
              <a:rPr lang="zh-CN" altLang="en-US" sz="3600">
                <a:latin typeface="方正启体简体" panose="03000509000000000000" charset="-122"/>
                <a:ea typeface="方正启体简体" panose="03000509000000000000" charset="-122"/>
              </a:rPr>
              <a:t>总结一下：</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62%</a:t>
              </a:r>
            </a:p>
          </p:txBody>
        </p:sp>
      </p:gr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42840" y="1900555"/>
            <a:ext cx="5501640" cy="2413635"/>
          </a:xfrm>
        </p:spPr>
        <p:txBody>
          <a:bodyPr>
            <a:normAutofit fontScale="90000"/>
          </a:bodyPr>
          <a:lstStyle/>
          <a:p>
            <a:pPr>
              <a:lnSpc>
                <a:spcPct val="200000"/>
              </a:lnSpc>
            </a:pPr>
            <a:r>
              <a:rPr lang="zh-CN" altLang="en-US"/>
              <a:t>不干好事就得收拾！</a:t>
            </a:r>
            <a:br>
              <a:rPr lang="zh-CN" altLang="en-US"/>
            </a:br>
            <a:r>
              <a:rPr lang="zh-CN" altLang="en-US"/>
              <a:t>来啊！组队！揍他们！</a:t>
            </a:r>
          </a:p>
        </p:txBody>
      </p:sp>
      <p:pic>
        <p:nvPicPr>
          <p:cNvPr id="7" name="内容占位符 6"/>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flipH="1">
            <a:off x="876935" y="1678305"/>
            <a:ext cx="3733800" cy="3060700"/>
          </a:xfrm>
          <a:prstGeom prst="rect">
            <a:avLst/>
          </a:prstGeom>
        </p:spPr>
      </p:pic>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63%</a:t>
              </a:r>
            </a:p>
          </p:txBody>
        </p:sp>
      </p:gr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265" y="2371090"/>
            <a:ext cx="10515600" cy="1325563"/>
          </a:xfrm>
        </p:spPr>
        <p:txBody>
          <a:bodyPr>
            <a:normAutofit fontScale="90000"/>
          </a:bodyPr>
          <a:lstStyle/>
          <a:p>
            <a:pPr algn="ctr">
              <a:lnSpc>
                <a:spcPct val="200000"/>
              </a:lnSpc>
            </a:pPr>
            <a:r>
              <a:rPr lang="zh-CN" altLang="en-US"/>
              <a:t>但是就在这个时候</a:t>
            </a:r>
            <a:br>
              <a:rPr lang="zh-CN" altLang="en-US"/>
            </a:br>
            <a:r>
              <a:rPr lang="zh-CN" altLang="en-US"/>
              <a:t>他走了</a:t>
            </a:r>
            <a:r>
              <a:rPr lang="en-US" altLang="zh-CN"/>
              <a:t>......</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64%</a:t>
              </a:r>
            </a:p>
          </p:txBody>
        </p:sp>
      </p:gr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flipH="1">
            <a:off x="1634490" y="1678305"/>
            <a:ext cx="3733800" cy="3060700"/>
          </a:xfrm>
          <a:prstGeom prst="rect">
            <a:avLst/>
          </a:prstGeom>
        </p:spPr>
      </p:pic>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sp>
        <p:nvSpPr>
          <p:cNvPr id="3" name="文本框 2"/>
          <p:cNvSpPr txBox="1"/>
          <p:nvPr/>
        </p:nvSpPr>
        <p:spPr>
          <a:xfrm>
            <a:off x="5909310" y="1323975"/>
            <a:ext cx="5897245" cy="3415030"/>
          </a:xfrm>
          <a:prstGeom prst="rect">
            <a:avLst/>
          </a:prstGeom>
          <a:noFill/>
        </p:spPr>
        <p:txBody>
          <a:bodyPr wrap="square" rtlCol="0">
            <a:spAutoFit/>
          </a:bodyPr>
          <a:lstStyle/>
          <a:p>
            <a:pPr algn="ctr">
              <a:lnSpc>
                <a:spcPct val="150000"/>
              </a:lnSpc>
            </a:pPr>
            <a:endParaRPr lang="zh-CN" altLang="en-US" sz="3600">
              <a:latin typeface="楷体" panose="02010609060101010101" charset="-122"/>
              <a:ea typeface="楷体" panose="02010609060101010101" charset="-122"/>
              <a:cs typeface="楷体" panose="02010609060101010101" charset="-122"/>
            </a:endParaRPr>
          </a:p>
          <a:p>
            <a:pPr algn="ctr">
              <a:lnSpc>
                <a:spcPct val="150000"/>
              </a:lnSpc>
            </a:pPr>
            <a:r>
              <a:rPr lang="en-US" altLang="zh-CN" sz="3600">
                <a:latin typeface="楷体" panose="02010609060101010101" charset="-122"/>
                <a:ea typeface="楷体" panose="02010609060101010101" charset="-122"/>
                <a:cs typeface="楷体" panose="02010609060101010101" charset="-122"/>
              </a:rPr>
              <a:t>1925</a:t>
            </a:r>
            <a:r>
              <a:rPr lang="zh-CN" altLang="en-US" sz="3600">
                <a:latin typeface="楷体" panose="02010609060101010101" charset="-122"/>
                <a:ea typeface="楷体" panose="02010609060101010101" charset="-122"/>
                <a:cs typeface="楷体" panose="02010609060101010101" charset="-122"/>
              </a:rPr>
              <a:t>年</a:t>
            </a:r>
            <a:r>
              <a:rPr lang="en-US" altLang="zh-CN" sz="3600">
                <a:latin typeface="楷体" panose="02010609060101010101" charset="-122"/>
                <a:ea typeface="楷体" panose="02010609060101010101" charset="-122"/>
                <a:cs typeface="楷体" panose="02010609060101010101" charset="-122"/>
              </a:rPr>
              <a:t>3</a:t>
            </a:r>
            <a:r>
              <a:rPr lang="zh-CN" altLang="en-US" sz="3600">
                <a:latin typeface="楷体" panose="02010609060101010101" charset="-122"/>
                <a:ea typeface="楷体" panose="02010609060101010101" charset="-122"/>
                <a:cs typeface="楷体" panose="02010609060101010101" charset="-122"/>
              </a:rPr>
              <a:t>月</a:t>
            </a:r>
          </a:p>
          <a:p>
            <a:pPr algn="ctr">
              <a:lnSpc>
                <a:spcPct val="150000"/>
              </a:lnSpc>
            </a:pPr>
            <a:r>
              <a:rPr lang="zh-CN" altLang="en-US" sz="3600">
                <a:latin typeface="楷体" panose="02010609060101010101" charset="-122"/>
                <a:ea typeface="楷体" panose="02010609060101010101" charset="-122"/>
                <a:cs typeface="楷体" panose="02010609060101010101" charset="-122"/>
              </a:rPr>
              <a:t>孙中山先生因胆囊癌离世</a:t>
            </a:r>
          </a:p>
          <a:p>
            <a:pPr algn="ctr">
              <a:lnSpc>
                <a:spcPct val="150000"/>
              </a:lnSpc>
            </a:pPr>
            <a:r>
              <a:rPr lang="zh-CN" altLang="en-US" sz="3600">
                <a:latin typeface="楷体" panose="02010609060101010101" charset="-122"/>
                <a:ea typeface="楷体" panose="02010609060101010101" charset="-122"/>
                <a:cs typeface="楷体" panose="02010609060101010101" charset="-122"/>
              </a:rPr>
              <a:t>享年</a:t>
            </a:r>
            <a:r>
              <a:rPr lang="en-US" altLang="zh-CN" sz="3600">
                <a:latin typeface="楷体" panose="02010609060101010101" charset="-122"/>
                <a:ea typeface="楷体" panose="02010609060101010101" charset="-122"/>
                <a:cs typeface="楷体" panose="02010609060101010101" charset="-122"/>
              </a:rPr>
              <a:t>59</a:t>
            </a:r>
          </a:p>
        </p:txBody>
      </p:sp>
      <p:pic>
        <p:nvPicPr>
          <p:cNvPr id="4" name="图片 3"/>
          <p:cNvPicPr>
            <a:picLocks noChangeAspect="1"/>
          </p:cNvPicPr>
          <p:nvPr/>
        </p:nvPicPr>
        <p:blipFill>
          <a:blip r:embed="rId5">
            <a:clrChange>
              <a:clrFrom>
                <a:srgbClr val="FDFDFD">
                  <a:alpha val="100000"/>
                </a:srgbClr>
              </a:clrFrom>
              <a:clrTo>
                <a:srgbClr val="FDFDFD">
                  <a:alpha val="100000"/>
                  <a:alpha val="0"/>
                </a:srgbClr>
              </a:clrTo>
            </a:clrChange>
          </a:blip>
          <a:stretch>
            <a:fillRect/>
          </a:stretch>
        </p:blipFill>
        <p:spPr>
          <a:xfrm>
            <a:off x="1634490" y="5060315"/>
            <a:ext cx="3666490" cy="1718945"/>
          </a:xfrm>
          <a:prstGeom prst="rect">
            <a:avLst/>
          </a:prstGeom>
        </p:spPr>
      </p:pic>
      <p:sp>
        <p:nvSpPr>
          <p:cNvPr id="227" name=" 227"/>
          <p:cNvSpPr/>
          <p:nvPr/>
        </p:nvSpPr>
        <p:spPr>
          <a:xfrm>
            <a:off x="3596640" y="756920"/>
            <a:ext cx="3578225" cy="1073785"/>
          </a:xfrm>
          <a:prstGeom prst="wedgeEllipseCallout">
            <a:avLst>
              <a:gd name="adj1" fmla="val -25046"/>
              <a:gd name="adj2" fmla="val 65698"/>
            </a:avLst>
          </a:prstGeom>
          <a:noFill/>
          <a:ln>
            <a:solidFill>
              <a:schemeClr val="accent6">
                <a:lumMod val="75000"/>
              </a:schemeClr>
            </a:solidFill>
          </a:ln>
          <a:extLst>
            <a:ext uri="{909E8E84-426E-40DD-AFC4-6F175D3DCCD1}">
              <a14:hiddenFill xmlns:a14="http://schemas.microsoft.com/office/drawing/2010/main">
                <a:solidFill>
                  <a:schemeClr val="accent6">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ct val="150000"/>
              </a:lnSpc>
            </a:pPr>
            <a:r>
              <a:rPr lang="zh-CN" altLang="en-US" sz="2000">
                <a:solidFill>
                  <a:schemeClr val="tx1"/>
                </a:solidFill>
                <a:latin typeface="方正启体简体" panose="03000509000000000000" charset="-122"/>
                <a:ea typeface="方正启体简体" panose="03000509000000000000" charset="-122"/>
                <a:sym typeface="+mn-ea"/>
              </a:rPr>
              <a:t>我走了你们要加油！</a:t>
            </a:r>
            <a:endParaRPr lang="zh-CN" altLang="en-US" sz="2000">
              <a:solidFill>
                <a:schemeClr val="tx1"/>
              </a:solidFill>
              <a:latin typeface="方正启体简体" panose="03000509000000000000" charset="-122"/>
              <a:ea typeface="方正启体简体" panose="03000509000000000000" charset="-122"/>
            </a:endParaRPr>
          </a:p>
          <a:p>
            <a:pPr algn="ctr">
              <a:lnSpc>
                <a:spcPct val="150000"/>
              </a:lnSpc>
            </a:pPr>
            <a:r>
              <a:rPr lang="zh-CN" altLang="en-US" sz="2000">
                <a:solidFill>
                  <a:schemeClr val="tx1"/>
                </a:solidFill>
                <a:latin typeface="方正启体简体" panose="03000509000000000000" charset="-122"/>
                <a:ea typeface="方正启体简体" panose="03000509000000000000" charset="-122"/>
                <a:sym typeface="+mn-ea"/>
              </a:rPr>
              <a:t>与你们同在</a:t>
            </a:r>
            <a:endParaRPr lang="zh-CN" altLang="en-US" sz="2000" dirty="0">
              <a:solidFill>
                <a:schemeClr val="tx1"/>
              </a:solidFill>
              <a:latin typeface="方正启体简体" panose="03000509000000000000" charset="-122"/>
              <a:ea typeface="方正启体简体" panose="03000509000000000000" charset="-122"/>
              <a:sym typeface="+mn-ea"/>
            </a:endParaRPr>
          </a:p>
        </p:txBody>
      </p:sp>
      <p:grpSp>
        <p:nvGrpSpPr>
          <p:cNvPr id="2" name="组合 1"/>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65%</a:t>
              </a:r>
            </a:p>
          </p:txBody>
        </p:sp>
      </p:gr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0137" y="1921192"/>
            <a:ext cx="6396355" cy="2413635"/>
          </a:xfrm>
        </p:spPr>
        <p:txBody>
          <a:bodyPr>
            <a:normAutofit fontScale="90000"/>
          </a:bodyPr>
          <a:lstStyle/>
          <a:p>
            <a:pPr>
              <a:lnSpc>
                <a:spcPct val="200000"/>
              </a:lnSpc>
            </a:pPr>
            <a:r>
              <a:rPr lang="en-US" altLang="zh-CN" dirty="0"/>
              <a:t>1925</a:t>
            </a:r>
            <a:r>
              <a:rPr lang="zh-CN" altLang="en-US" dirty="0"/>
              <a:t>年</a:t>
            </a:r>
            <a:r>
              <a:rPr lang="en-US" altLang="zh-CN" dirty="0"/>
              <a:t>7</a:t>
            </a:r>
            <a:r>
              <a:rPr lang="zh-CN" altLang="en-US" dirty="0"/>
              <a:t>月，国民政府成立。</a:t>
            </a:r>
            <a:br>
              <a:rPr lang="zh-CN" altLang="en-US" dirty="0"/>
            </a:br>
            <a:r>
              <a:rPr lang="zh-CN" altLang="en-US" dirty="0"/>
              <a:t>部队统一编成国民革命军。</a:t>
            </a:r>
          </a:p>
        </p:txBody>
      </p:sp>
      <p:pic>
        <p:nvPicPr>
          <p:cNvPr id="7" name="内容占位符 6"/>
          <p:cNvPicPr>
            <a:picLocks noGrp="1" noChangeAspect="1"/>
          </p:cNvPicPr>
          <p:nvPr>
            <p:ph idx="1"/>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flipH="1">
            <a:off x="876935" y="1597660"/>
            <a:ext cx="3733800" cy="3060700"/>
          </a:xfrm>
          <a:prstGeom prst="rect">
            <a:avLst/>
          </a:prstGeom>
        </p:spPr>
      </p:pic>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sp>
        <p:nvSpPr>
          <p:cNvPr id="3" name="文本框 2"/>
          <p:cNvSpPr txBox="1"/>
          <p:nvPr/>
        </p:nvSpPr>
        <p:spPr>
          <a:xfrm>
            <a:off x="930910" y="4929505"/>
            <a:ext cx="3625850" cy="737235"/>
          </a:xfrm>
          <a:prstGeom prst="rect">
            <a:avLst/>
          </a:prstGeom>
          <a:noFill/>
        </p:spPr>
        <p:txBody>
          <a:bodyPr wrap="square" rtlCol="0">
            <a:spAutoFit/>
          </a:bodyPr>
          <a:lstStyle/>
          <a:p>
            <a:pPr algn="ctr">
              <a:lnSpc>
                <a:spcPct val="150000"/>
              </a:lnSpc>
            </a:pPr>
            <a:r>
              <a:rPr lang="zh-CN" altLang="en-US" sz="2800">
                <a:latin typeface="方正启体简体" panose="03000509000000000000" charset="-122"/>
                <a:ea typeface="方正启体简体" panose="03000509000000000000" charset="-122"/>
              </a:rPr>
              <a:t>遗言：救</a:t>
            </a:r>
            <a:r>
              <a:rPr lang="en-US" altLang="zh-CN" sz="2800">
                <a:latin typeface="方正启体简体" panose="03000509000000000000" charset="-122"/>
                <a:ea typeface="方正启体简体" panose="03000509000000000000" charset="-122"/>
              </a:rPr>
              <a:t>...</a:t>
            </a:r>
            <a:r>
              <a:rPr lang="zh-CN" altLang="en-US" sz="2800">
                <a:latin typeface="方正启体简体" panose="03000509000000000000" charset="-122"/>
                <a:ea typeface="方正启体简体" panose="03000509000000000000" charset="-122"/>
              </a:rPr>
              <a:t>救</a:t>
            </a:r>
            <a:r>
              <a:rPr lang="en-US" altLang="zh-CN" sz="2800">
                <a:latin typeface="方正启体简体" panose="03000509000000000000" charset="-122"/>
                <a:ea typeface="方正启体简体" panose="03000509000000000000" charset="-122"/>
              </a:rPr>
              <a:t>...</a:t>
            </a:r>
            <a:r>
              <a:rPr lang="zh-CN" altLang="en-US" sz="2800">
                <a:latin typeface="方正启体简体" panose="03000509000000000000" charset="-122"/>
                <a:ea typeface="方正启体简体" panose="03000509000000000000" charset="-122"/>
              </a:rPr>
              <a:t>救中国！</a:t>
            </a:r>
          </a:p>
        </p:txBody>
      </p:sp>
      <p:grpSp>
        <p:nvGrpSpPr>
          <p:cNvPr id="4" name="组合 3"/>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66%</a:t>
              </a:r>
            </a:p>
          </p:txBody>
        </p:sp>
      </p:gr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3375" y="648970"/>
            <a:ext cx="10515600" cy="1325563"/>
          </a:xfrm>
        </p:spPr>
        <p:txBody>
          <a:bodyPr/>
          <a:lstStyle/>
          <a:p>
            <a:pPr algn="ctr"/>
            <a:r>
              <a:rPr lang="zh-CN" altLang="en-US"/>
              <a:t>北伐战争开始了</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4" name="图片 3"/>
          <p:cNvPicPr>
            <a:picLocks noChangeAspect="1"/>
          </p:cNvPicPr>
          <p:nvPr/>
        </p:nvPicPr>
        <p:blipFill>
          <a:blip r:embed="rId4"/>
          <a:stretch>
            <a:fillRect/>
          </a:stretch>
        </p:blipFill>
        <p:spPr>
          <a:xfrm>
            <a:off x="2418080" y="1974850"/>
            <a:ext cx="7356475" cy="4559300"/>
          </a:xfrm>
          <a:prstGeom prst="rect">
            <a:avLst/>
          </a:prstGeom>
        </p:spPr>
      </p:pic>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67%</a:t>
              </a:r>
            </a:p>
          </p:txBody>
        </p:sp>
      </p:gr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8960" y="904875"/>
            <a:ext cx="11054080" cy="4631055"/>
          </a:xfrm>
        </p:spPr>
        <p:txBody>
          <a:bodyPr>
            <a:normAutofit/>
          </a:bodyPr>
          <a:lstStyle/>
          <a:p>
            <a:pPr algn="ctr">
              <a:lnSpc>
                <a:spcPct val="200000"/>
              </a:lnSpc>
            </a:pPr>
            <a:r>
              <a:rPr lang="zh-CN" altLang="en-US"/>
              <a:t>北伐虽然在进行，但是孙中山犯了一个错误！</a:t>
            </a:r>
            <a:br>
              <a:rPr lang="zh-CN" altLang="en-US"/>
            </a:br>
            <a:endParaRPr lang="zh-CN" altLang="en-US"/>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rcRect b="8465"/>
          <a:stretch>
            <a:fillRect/>
          </a:stretch>
        </p:blipFill>
        <p:spPr>
          <a:xfrm>
            <a:off x="8108315" y="3787512"/>
            <a:ext cx="3255645" cy="2980055"/>
          </a:xfrm>
          <a:prstGeom prst="rect">
            <a:avLst/>
          </a:prstGeom>
        </p:spPr>
      </p:pic>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68%</a:t>
              </a:r>
            </a:p>
          </p:txBody>
        </p:sp>
      </p:gr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9220" y="781226"/>
            <a:ext cx="10515600" cy="4631055"/>
          </a:xfrm>
        </p:spPr>
        <p:txBody>
          <a:bodyPr>
            <a:normAutofit/>
          </a:bodyPr>
          <a:lstStyle/>
          <a:p>
            <a:pPr algn="ctr">
              <a:lnSpc>
                <a:spcPct val="200000"/>
              </a:lnSpc>
            </a:pPr>
            <a:r>
              <a:rPr lang="zh-CN" altLang="en-US" dirty="0"/>
              <a:t>遗言太短了吧！</a:t>
            </a:r>
            <a:br>
              <a:rPr lang="zh-CN" altLang="en-US" dirty="0"/>
            </a:br>
            <a:r>
              <a:rPr lang="zh-CN" altLang="en-US" dirty="0"/>
              <a:t>救中国我们知道啊！</a:t>
            </a:r>
            <a:br>
              <a:rPr lang="zh-CN" altLang="en-US" dirty="0"/>
            </a:br>
            <a:r>
              <a:rPr lang="zh-CN" altLang="en-US" dirty="0"/>
              <a:t>关键是让谁救啊！</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4" name="图片 3"/>
          <p:cNvPicPr>
            <a:picLocks noChangeAspect="1"/>
          </p:cNvPicPr>
          <p:nvPr/>
        </p:nvPicPr>
        <p:blipFill>
          <a:blip r:embed="rId3"/>
          <a:stretch>
            <a:fillRect/>
          </a:stretch>
        </p:blipFill>
        <p:spPr>
          <a:xfrm>
            <a:off x="210185" y="4380230"/>
            <a:ext cx="3814445" cy="1826895"/>
          </a:xfrm>
          <a:prstGeom prst="rect">
            <a:avLst/>
          </a:prstGeom>
        </p:spPr>
      </p:pic>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483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140"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69%</a:t>
              </a:r>
            </a:p>
          </p:txBody>
        </p:sp>
      </p:gr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8793" y="1828121"/>
            <a:ext cx="9758045" cy="2657475"/>
          </a:xfrm>
        </p:spPr>
        <p:txBody>
          <a:bodyPr/>
          <a:lstStyle/>
          <a:p>
            <a:pPr algn="ctr"/>
            <a:r>
              <a:rPr lang="zh-CN" altLang="en-US" sz="4000" dirty="0"/>
              <a:t>没有规定下一任继承人，大家都各怀鬼胎</a:t>
            </a:r>
            <a:br>
              <a:rPr lang="zh-CN" altLang="en-US" sz="4000" dirty="0"/>
            </a:br>
            <a:br>
              <a:rPr lang="zh-CN" altLang="en-US" sz="4000" dirty="0"/>
            </a:br>
            <a:r>
              <a:rPr lang="zh-CN" altLang="en-US" sz="4000" dirty="0"/>
              <a:t>再加上</a:t>
            </a:r>
            <a:r>
              <a:rPr lang="en-US" altLang="zh-CN" sz="4000" dirty="0"/>
              <a:t>......</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70%</a:t>
              </a: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22735" y="2549013"/>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第</a:t>
            </a:r>
            <a:r>
              <a:rPr kumimoji="0" lang="en-US" altLang="zh-CN" sz="2000" b="0" i="0" u="none" strike="noStrike" kern="1200" cap="none" spc="0" normalizeH="0" baseline="0" noProof="0" dirty="0">
                <a:ln>
                  <a:noFill/>
                </a:ln>
                <a:solidFill>
                  <a:srgbClr val="0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Ⅰ</a:t>
            </a:r>
            <a:r>
              <a:rPr kumimoji="0" lang="zh-CN" altLang="en-US" sz="2000" b="0" i="0" u="none" strike="noStrike" kern="1200" cap="none" spc="0" normalizeH="0" baseline="0" noProof="0" dirty="0">
                <a:ln>
                  <a:noFill/>
                </a:ln>
                <a:solidFill>
                  <a:srgbClr val="0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节：【近代中国的4次群架】</a:t>
            </a:r>
          </a:p>
        </p:txBody>
      </p:sp>
      <p:sp>
        <p:nvSpPr>
          <p:cNvPr id="6" name="圆角矩形 5"/>
          <p:cNvSpPr/>
          <p:nvPr/>
        </p:nvSpPr>
        <p:spPr>
          <a:xfrm>
            <a:off x="822735" y="3842508"/>
            <a:ext cx="457644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第</a:t>
            </a:r>
            <a:r>
              <a:rPr kumimoji="0" lang="en-US" altLang="zh-CN" sz="2000" b="0" i="0" u="none" strike="noStrike" kern="1200" cap="none" spc="0" normalizeH="0" baseline="0" noProof="0" dirty="0">
                <a:ln>
                  <a:noFill/>
                </a:ln>
                <a:solidFill>
                  <a:srgbClr val="0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Ⅱ</a:t>
            </a:r>
            <a:r>
              <a:rPr kumimoji="0" lang="zh-CN" altLang="en-US" sz="2000" b="0" i="0" u="none" strike="noStrike" kern="1200" cap="none" spc="0" normalizeH="0" baseline="0" noProof="0" dirty="0">
                <a:ln>
                  <a:noFill/>
                </a:ln>
                <a:solidFill>
                  <a:srgbClr val="0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节：【近代中国的</a:t>
            </a:r>
            <a:r>
              <a:rPr kumimoji="0" lang="en-US" altLang="zh-CN" sz="2000" b="0" i="0" u="none" strike="noStrike" kern="1200" cap="none" spc="0" normalizeH="0" baseline="0" noProof="0" dirty="0">
                <a:ln>
                  <a:noFill/>
                </a:ln>
                <a:solidFill>
                  <a:srgbClr val="0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1</a:t>
            </a:r>
            <a:r>
              <a:rPr kumimoji="0" lang="zh-CN" altLang="en-US" sz="2000" b="0" i="0" u="none" strike="noStrike" kern="1200" cap="none" spc="0" normalizeH="0" baseline="0" noProof="0" dirty="0">
                <a:ln>
                  <a:noFill/>
                </a:ln>
                <a:solidFill>
                  <a:srgbClr val="0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对冤家】</a:t>
            </a:r>
          </a:p>
        </p:txBody>
      </p:sp>
      <p:sp>
        <p:nvSpPr>
          <p:cNvPr id="10" name="圆角矩形 9"/>
          <p:cNvSpPr/>
          <p:nvPr/>
        </p:nvSpPr>
        <p:spPr>
          <a:xfrm>
            <a:off x="5729380" y="2549013"/>
            <a:ext cx="4830465"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方正启体简体" panose="03000509000000000000" charset="-122"/>
                <a:ea typeface="方正启体简体" panose="03000509000000000000" charset="-122"/>
                <a:cs typeface="方正清刻本悦宋简体" panose="02000000000000000000" pitchFamily="2" charset="-122"/>
                <a:sym typeface="+mn-ea"/>
              </a:rPr>
              <a:t>英法联军为啥只烧圆明园而不烧故宫？</a:t>
            </a:r>
          </a:p>
        </p:txBody>
      </p:sp>
      <p:sp>
        <p:nvSpPr>
          <p:cNvPr id="11" name="圆角矩形 10"/>
          <p:cNvSpPr/>
          <p:nvPr/>
        </p:nvSpPr>
        <p:spPr>
          <a:xfrm>
            <a:off x="5729380" y="3842508"/>
            <a:ext cx="4638736" cy="610235"/>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方正启体简体" panose="03000509000000000000" charset="-122"/>
                <a:ea typeface="方正启体简体" panose="03000509000000000000" charset="-122"/>
                <a:cs typeface="方正清刻本悦宋简体" panose="02000000000000000000" pitchFamily="2" charset="-122"/>
                <a:sym typeface="+mn-ea"/>
              </a:rPr>
              <a:t>传说中，中国的</a:t>
            </a:r>
            <a:r>
              <a:rPr kumimoji="0" lang="zh-CN" altLang="en-US" sz="20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方正清刻本悦宋简体" panose="02000000000000000000" pitchFamily="2" charset="-122"/>
                <a:sym typeface="+mn-ea"/>
              </a:rPr>
              <a:t>2.5</a:t>
            </a:r>
            <a:r>
              <a:rPr kumimoji="0" lang="zh-CN" altLang="en-US" sz="2000" b="0" i="0" u="none" strike="noStrike" kern="1200" cap="none" spc="0" normalizeH="0" baseline="0" noProof="0" dirty="0">
                <a:ln>
                  <a:noFill/>
                </a:ln>
                <a:solidFill>
                  <a:srgbClr val="000000"/>
                </a:solidFill>
                <a:effectLst/>
                <a:uLnTx/>
                <a:uFillTx/>
                <a:latin typeface="方正启体简体" panose="03000509000000000000" charset="-122"/>
                <a:ea typeface="方正启体简体" panose="03000509000000000000" charset="-122"/>
                <a:cs typeface="方正清刻本悦宋简体" panose="02000000000000000000" pitchFamily="2" charset="-122"/>
                <a:sym typeface="+mn-ea"/>
              </a:rPr>
              <a:t>个外交家都是谁？</a:t>
            </a:r>
          </a:p>
        </p:txBody>
      </p:sp>
      <p:cxnSp>
        <p:nvCxnSpPr>
          <p:cNvPr id="14" name="直接连接符 13"/>
          <p:cNvCxnSpPr>
            <a:stCxn id="4" idx="3"/>
            <a:endCxn id="10" idx="1"/>
          </p:cNvCxnSpPr>
          <p:nvPr/>
        </p:nvCxnSpPr>
        <p:spPr>
          <a:xfrm>
            <a:off x="5399180" y="2854131"/>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99180" y="4147943"/>
            <a:ext cx="330200"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pic>
        <p:nvPicPr>
          <p:cNvPr id="18" name="图片 17"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368710" y="2640453"/>
            <a:ext cx="569595" cy="427355"/>
          </a:xfrm>
          <a:prstGeom prst="rect">
            <a:avLst/>
          </a:prstGeom>
        </p:spPr>
      </p:pic>
      <p:pic>
        <p:nvPicPr>
          <p:cNvPr id="19" name="图片 18"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368710" y="3842508"/>
            <a:ext cx="569595" cy="427355"/>
          </a:xfrm>
          <a:prstGeom prst="rect">
            <a:avLst/>
          </a:prstGeom>
        </p:spPr>
      </p:pic>
      <p:pic>
        <p:nvPicPr>
          <p:cNvPr id="27" name="图片 26"/>
          <p:cNvPicPr>
            <a:picLocks noChangeAspect="1"/>
          </p:cNvPicPr>
          <p:nvPr/>
        </p:nvPicPr>
        <p:blipFill>
          <a:blip r:embed="rId6"/>
          <a:stretch>
            <a:fillRect/>
          </a:stretch>
        </p:blipFill>
        <p:spPr>
          <a:xfrm>
            <a:off x="11076312" y="2406538"/>
            <a:ext cx="840932" cy="895186"/>
          </a:xfrm>
          <a:prstGeom prst="rect">
            <a:avLst/>
          </a:prstGeom>
        </p:spPr>
      </p:pic>
      <p:pic>
        <p:nvPicPr>
          <p:cNvPr id="28" name="图片 27"/>
          <p:cNvPicPr>
            <a:picLocks noChangeAspect="1"/>
          </p:cNvPicPr>
          <p:nvPr/>
        </p:nvPicPr>
        <p:blipFill>
          <a:blip r:embed="rId6"/>
          <a:stretch>
            <a:fillRect/>
          </a:stretch>
        </p:blipFill>
        <p:spPr>
          <a:xfrm>
            <a:off x="11076312" y="3700032"/>
            <a:ext cx="840932" cy="895186"/>
          </a:xfrm>
          <a:prstGeom prst="rect">
            <a:avLst/>
          </a:prstGeom>
        </p:spPr>
      </p:pic>
    </p:spTree>
    <p:custDataLst>
      <p:tags r:id="rId2"/>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1060" y="2262981"/>
            <a:ext cx="10515600" cy="1325563"/>
          </a:xfrm>
        </p:spPr>
        <p:txBody>
          <a:bodyPr>
            <a:normAutofit/>
          </a:bodyPr>
          <a:lstStyle/>
          <a:p>
            <a:r>
              <a:rPr lang="zh-CN" altLang="en-US" dirty="0"/>
              <a:t>这场声势浩大的革命引起了他们的恐慌。</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4" name="图片 3"/>
          <p:cNvPicPr>
            <a:picLocks noChangeAspect="1"/>
          </p:cNvPicPr>
          <p:nvPr/>
        </p:nvPicPr>
        <p:blipFill>
          <a:blip r:embed="rId3"/>
          <a:stretch>
            <a:fillRect/>
          </a:stretch>
        </p:blipFill>
        <p:spPr>
          <a:xfrm>
            <a:off x="6602730" y="4871085"/>
            <a:ext cx="3599815" cy="1981200"/>
          </a:xfrm>
          <a:prstGeom prst="rect">
            <a:avLst/>
          </a:prstGeom>
        </p:spPr>
      </p:pic>
      <p:sp>
        <p:nvSpPr>
          <p:cNvPr id="6" name="文本框 5"/>
          <p:cNvSpPr txBox="1"/>
          <p:nvPr/>
        </p:nvSpPr>
        <p:spPr>
          <a:xfrm>
            <a:off x="7166610" y="4263390"/>
            <a:ext cx="1434465" cy="583565"/>
          </a:xfrm>
          <a:prstGeom prst="rect">
            <a:avLst/>
          </a:prstGeom>
          <a:noFill/>
        </p:spPr>
        <p:txBody>
          <a:bodyPr wrap="square" rtlCol="0">
            <a:spAutoFit/>
          </a:bodyPr>
          <a:lstStyle/>
          <a:p>
            <a:r>
              <a:rPr lang="zh-CN" altLang="en-US" sz="3200" b="1">
                <a:latin typeface="幼圆" panose="02010509060101010101" charset="-122"/>
                <a:ea typeface="幼圆" panose="02010509060101010101" charset="-122"/>
              </a:rPr>
              <a:t>谁们？？</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71%</a:t>
              </a:r>
            </a:p>
          </p:txBody>
        </p:sp>
      </p:gr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 y="2052320"/>
            <a:ext cx="10515600" cy="2105660"/>
          </a:xfrm>
        </p:spPr>
        <p:txBody>
          <a:bodyPr>
            <a:normAutofit fontScale="90000"/>
          </a:bodyPr>
          <a:lstStyle/>
          <a:p>
            <a:pPr algn="ctr">
              <a:lnSpc>
                <a:spcPct val="200000"/>
              </a:lnSpc>
            </a:pPr>
            <a:r>
              <a:rPr lang="zh-CN" altLang="en-US"/>
              <a:t>别忘了帝国主义啊！</a:t>
            </a:r>
            <a:br>
              <a:rPr lang="zh-CN" altLang="en-US"/>
            </a:br>
            <a:r>
              <a:rPr lang="zh-CN" altLang="en-US"/>
              <a:t>架势这么猛这些殖民者也会怕的！</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950597" y="4001135"/>
            <a:ext cx="2856865" cy="2856865"/>
          </a:xfrm>
          <a:prstGeom prst="rect">
            <a:avLst/>
          </a:prstGeom>
        </p:spPr>
      </p:pic>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72%</a:t>
              </a:r>
            </a:p>
          </p:txBody>
        </p:sp>
      </p:gr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3455"/>
            <a:ext cx="10515600" cy="1325563"/>
          </a:xfrm>
        </p:spPr>
        <p:txBody>
          <a:bodyPr/>
          <a:lstStyle/>
          <a:p>
            <a:r>
              <a:rPr lang="zh-CN" altLang="en-US"/>
              <a:t>他们开始策反</a:t>
            </a:r>
            <a:r>
              <a:rPr lang="en-US" altLang="zh-CN"/>
              <a:t>......</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4" name="图片 3"/>
          <p:cNvPicPr>
            <a:picLocks noChangeAspect="1"/>
          </p:cNvPicPr>
          <p:nvPr/>
        </p:nvPicPr>
        <p:blipFill>
          <a:blip r:embed="rId4"/>
          <a:stretch>
            <a:fillRect/>
          </a:stretch>
        </p:blipFill>
        <p:spPr>
          <a:xfrm>
            <a:off x="1769745" y="2299335"/>
            <a:ext cx="3305175" cy="4194810"/>
          </a:xfrm>
          <a:prstGeom prst="ellipse">
            <a:avLst/>
          </a:prstGeom>
        </p:spPr>
      </p:pic>
      <p:pic>
        <p:nvPicPr>
          <p:cNvPr id="7" name="图片 6"/>
          <p:cNvPicPr>
            <a:picLocks noChangeAspect="1"/>
          </p:cNvPicPr>
          <p:nvPr/>
        </p:nvPicPr>
        <p:blipFill>
          <a:blip r:embed="rId5"/>
          <a:stretch>
            <a:fillRect/>
          </a:stretch>
        </p:blipFill>
        <p:spPr>
          <a:xfrm>
            <a:off x="6250305" y="2327910"/>
            <a:ext cx="3067685" cy="4137025"/>
          </a:xfrm>
          <a:prstGeom prst="ellipse">
            <a:avLst/>
          </a:prstGeom>
        </p:spPr>
      </p:pic>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73%</a:t>
              </a:r>
            </a:p>
          </p:txBody>
        </p:sp>
      </p:gr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3455"/>
            <a:ext cx="10515600" cy="1325563"/>
          </a:xfrm>
        </p:spPr>
        <p:txBody>
          <a:bodyPr/>
          <a:lstStyle/>
          <a:p>
            <a:r>
              <a:rPr lang="zh-CN" altLang="en-US"/>
              <a:t>他们都是孙中山的小弟</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4" name="图片 3"/>
          <p:cNvPicPr>
            <a:picLocks noChangeAspect="1"/>
          </p:cNvPicPr>
          <p:nvPr/>
        </p:nvPicPr>
        <p:blipFill>
          <a:blip r:embed="rId3"/>
          <a:stretch>
            <a:fillRect/>
          </a:stretch>
        </p:blipFill>
        <p:spPr>
          <a:xfrm>
            <a:off x="1769745" y="2167255"/>
            <a:ext cx="3098800" cy="3896360"/>
          </a:xfrm>
          <a:prstGeom prst="ellipse">
            <a:avLst/>
          </a:prstGeom>
        </p:spPr>
      </p:pic>
      <p:pic>
        <p:nvPicPr>
          <p:cNvPr id="7" name="图片 6"/>
          <p:cNvPicPr>
            <a:picLocks noChangeAspect="1"/>
          </p:cNvPicPr>
          <p:nvPr/>
        </p:nvPicPr>
        <p:blipFill>
          <a:blip r:embed="rId4"/>
          <a:stretch>
            <a:fillRect/>
          </a:stretch>
        </p:blipFill>
        <p:spPr>
          <a:xfrm>
            <a:off x="6467475" y="2167255"/>
            <a:ext cx="3079750" cy="3868420"/>
          </a:xfrm>
          <a:prstGeom prst="ellipse">
            <a:avLst/>
          </a:prstGeom>
        </p:spPr>
      </p:pic>
      <p:sp>
        <p:nvSpPr>
          <p:cNvPr id="3" name="文本框 2"/>
          <p:cNvSpPr txBox="1"/>
          <p:nvPr/>
        </p:nvSpPr>
        <p:spPr>
          <a:xfrm>
            <a:off x="2200275" y="6196330"/>
            <a:ext cx="2237740" cy="521970"/>
          </a:xfrm>
          <a:prstGeom prst="rect">
            <a:avLst/>
          </a:prstGeom>
          <a:noFill/>
        </p:spPr>
        <p:txBody>
          <a:bodyPr wrap="square" rtlCol="0">
            <a:spAutoFit/>
          </a:bodyPr>
          <a:lstStyle/>
          <a:p>
            <a:pPr algn="ctr"/>
            <a:r>
              <a:rPr lang="zh-CN" altLang="en-US" sz="2800">
                <a:latin typeface="方正启体简体" panose="03000509000000000000" charset="-122"/>
                <a:ea typeface="方正启体简体" panose="03000509000000000000" charset="-122"/>
              </a:rPr>
              <a:t>蒋介石</a:t>
            </a:r>
          </a:p>
        </p:txBody>
      </p:sp>
      <p:sp>
        <p:nvSpPr>
          <p:cNvPr id="6" name="文本框 5"/>
          <p:cNvSpPr txBox="1"/>
          <p:nvPr/>
        </p:nvSpPr>
        <p:spPr>
          <a:xfrm>
            <a:off x="6859905" y="6196330"/>
            <a:ext cx="2237740" cy="521970"/>
          </a:xfrm>
          <a:prstGeom prst="rect">
            <a:avLst/>
          </a:prstGeom>
          <a:noFill/>
        </p:spPr>
        <p:txBody>
          <a:bodyPr wrap="square" rtlCol="0">
            <a:spAutoFit/>
          </a:bodyPr>
          <a:lstStyle/>
          <a:p>
            <a:pPr algn="ctr"/>
            <a:r>
              <a:rPr lang="zh-CN" altLang="en-US" sz="2800">
                <a:latin typeface="方正启体简体" panose="03000509000000000000" charset="-122"/>
                <a:ea typeface="方正启体简体" panose="03000509000000000000" charset="-122"/>
              </a:rPr>
              <a:t>汪精卫</a:t>
            </a:r>
          </a:p>
        </p:txBody>
      </p:sp>
      <p:grpSp>
        <p:nvGrpSpPr>
          <p:cNvPr id="8" name="组合 7"/>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74%</a:t>
              </a:r>
            </a:p>
          </p:txBody>
        </p:sp>
      </p:gr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sp>
        <p:nvSpPr>
          <p:cNvPr id="6" name="标题 5"/>
          <p:cNvSpPr>
            <a:spLocks noGrp="1"/>
          </p:cNvSpPr>
          <p:nvPr>
            <p:ph type="title"/>
          </p:nvPr>
        </p:nvSpPr>
        <p:spPr>
          <a:xfrm>
            <a:off x="5003165" y="2926715"/>
            <a:ext cx="4812665" cy="1325880"/>
          </a:xfrm>
        </p:spPr>
        <p:txBody>
          <a:bodyPr>
            <a:normAutofit/>
          </a:bodyPr>
          <a:lstStyle/>
          <a:p>
            <a:r>
              <a:rPr lang="zh-CN" altLang="en-US" dirty="0"/>
              <a:t>武汉国民政府</a:t>
            </a:r>
          </a:p>
        </p:txBody>
      </p:sp>
      <p:pic>
        <p:nvPicPr>
          <p:cNvPr id="7" name="内容占位符 6"/>
          <p:cNvPicPr>
            <a:picLocks noGrp="1" noChangeAspect="1"/>
          </p:cNvPicPr>
          <p:nvPr>
            <p:ph idx="1"/>
          </p:nvPr>
        </p:nvPicPr>
        <p:blipFill>
          <a:blip r:embed="rId4"/>
          <a:stretch>
            <a:fillRect/>
          </a:stretch>
        </p:blipFill>
        <p:spPr>
          <a:xfrm>
            <a:off x="1096645" y="1125855"/>
            <a:ext cx="3536315" cy="4768850"/>
          </a:xfrm>
          <a:prstGeom prst="ellipse">
            <a:avLst/>
          </a:prstGeom>
        </p:spPr>
      </p:pic>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76%</a:t>
              </a:r>
            </a:p>
          </p:txBody>
        </p:sp>
      </p:gr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4" name="内容占位符 3"/>
          <p:cNvPicPr>
            <a:picLocks noGrp="1" noChangeAspect="1"/>
          </p:cNvPicPr>
          <p:nvPr>
            <p:ph idx="1"/>
          </p:nvPr>
        </p:nvPicPr>
        <p:blipFill>
          <a:blip r:embed="rId4"/>
          <a:stretch>
            <a:fillRect/>
          </a:stretch>
        </p:blipFill>
        <p:spPr>
          <a:xfrm>
            <a:off x="1029335" y="1378585"/>
            <a:ext cx="3223895" cy="4351655"/>
          </a:xfrm>
          <a:prstGeom prst="ellipse">
            <a:avLst/>
          </a:prstGeom>
        </p:spPr>
      </p:pic>
      <p:sp>
        <p:nvSpPr>
          <p:cNvPr id="6" name="标题 5"/>
          <p:cNvSpPr>
            <a:spLocks noGrp="1"/>
          </p:cNvSpPr>
          <p:nvPr>
            <p:ph type="title"/>
          </p:nvPr>
        </p:nvSpPr>
        <p:spPr>
          <a:xfrm>
            <a:off x="4819650" y="2671445"/>
            <a:ext cx="4812665" cy="1325880"/>
          </a:xfrm>
        </p:spPr>
        <p:txBody>
          <a:bodyPr>
            <a:normAutofit/>
          </a:bodyPr>
          <a:lstStyle/>
          <a:p>
            <a:r>
              <a:rPr lang="zh-CN" altLang="en-US"/>
              <a:t>南京国民政府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75%</a:t>
              </a:r>
            </a:p>
          </p:txBody>
        </p:sp>
      </p:gr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61565"/>
            <a:ext cx="10515600" cy="1325563"/>
          </a:xfrm>
        </p:spPr>
        <p:txBody>
          <a:bodyPr>
            <a:normAutofit/>
          </a:bodyPr>
          <a:lstStyle/>
          <a:p>
            <a:r>
              <a:rPr lang="zh-CN" altLang="en-US" sz="4000" dirty="0"/>
              <a:t>互相看不惯的两个人，但是却有一个共同点。</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77%</a:t>
              </a:r>
            </a:p>
          </p:txBody>
        </p:sp>
      </p:gr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2766060"/>
            <a:ext cx="10515600" cy="1325563"/>
          </a:xfrm>
        </p:spPr>
        <p:txBody>
          <a:bodyPr/>
          <a:lstStyle/>
          <a:p>
            <a:pPr algn="ctr"/>
            <a:r>
              <a:rPr lang="zh-CN" altLang="en-US" sz="6600"/>
              <a:t>不喜欢共产党</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78%</a:t>
              </a:r>
            </a:p>
          </p:txBody>
        </p:sp>
      </p:gr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4575" y="2292985"/>
            <a:ext cx="5581015" cy="1325880"/>
          </a:xfrm>
        </p:spPr>
        <p:txBody>
          <a:bodyPr>
            <a:normAutofit fontScale="90000"/>
          </a:bodyPr>
          <a:lstStyle/>
          <a:p>
            <a:pPr>
              <a:lnSpc>
                <a:spcPct val="200000"/>
              </a:lnSpc>
            </a:pPr>
            <a:r>
              <a:rPr lang="en-US" altLang="zh-CN" dirty="0"/>
              <a:t>1927</a:t>
            </a:r>
            <a:r>
              <a:rPr lang="zh-CN" altLang="en-US" dirty="0"/>
              <a:t>年</a:t>
            </a:r>
            <a:r>
              <a:rPr lang="en-US" altLang="zh-CN" dirty="0"/>
              <a:t>4</a:t>
            </a:r>
            <a:r>
              <a:rPr lang="zh-CN" altLang="en-US" dirty="0"/>
              <a:t>月</a:t>
            </a:r>
            <a:r>
              <a:rPr lang="en-US" altLang="zh-CN" dirty="0"/>
              <a:t>12</a:t>
            </a:r>
            <a:r>
              <a:rPr lang="zh-CN" altLang="en-US" dirty="0"/>
              <a:t>日</a:t>
            </a:r>
            <a:br>
              <a:rPr lang="zh-CN" altLang="en-US" dirty="0"/>
            </a:br>
            <a:r>
              <a:rPr lang="en-US" altLang="zh-CN" dirty="0"/>
              <a:t>——</a:t>
            </a:r>
            <a:r>
              <a:rPr lang="zh-CN" altLang="en-US" dirty="0"/>
              <a:t>发动政变</a:t>
            </a:r>
            <a:r>
              <a:rPr lang="en-US" altLang="zh-CN" dirty="0"/>
              <a:t>“</a:t>
            </a:r>
            <a:r>
              <a:rPr lang="zh-CN" altLang="en-US" dirty="0"/>
              <a:t>清党反共</a:t>
            </a:r>
            <a:r>
              <a:rPr lang="en-US" altLang="zh-CN" dirty="0"/>
              <a:t>”</a:t>
            </a:r>
            <a:br>
              <a:rPr lang="en-US" altLang="zh-CN" dirty="0"/>
            </a:br>
            <a:r>
              <a:rPr lang="zh-CN" altLang="en-US" dirty="0"/>
              <a:t>史称：</a:t>
            </a:r>
            <a:r>
              <a:rPr lang="en-US" altLang="zh-CN" dirty="0"/>
              <a:t>“</a:t>
            </a:r>
            <a:r>
              <a:rPr lang="zh-CN" altLang="en-US" dirty="0">
                <a:sym typeface="+mn-ea"/>
              </a:rPr>
              <a:t>四一二政变</a:t>
            </a:r>
            <a:r>
              <a:rPr lang="en-US" altLang="zh-CN" dirty="0"/>
              <a:t>”</a:t>
            </a:r>
          </a:p>
        </p:txBody>
      </p:sp>
      <p:pic>
        <p:nvPicPr>
          <p:cNvPr id="4" name="内容占位符 3"/>
          <p:cNvPicPr>
            <a:picLocks noGrp="1" noChangeAspect="1"/>
          </p:cNvPicPr>
          <p:nvPr>
            <p:ph idx="1"/>
          </p:nvPr>
        </p:nvPicPr>
        <p:blipFill>
          <a:blip r:embed="rId4"/>
          <a:stretch>
            <a:fillRect/>
          </a:stretch>
        </p:blipFill>
        <p:spPr>
          <a:xfrm>
            <a:off x="513080" y="1366520"/>
            <a:ext cx="3223895" cy="4351655"/>
          </a:xfrm>
          <a:prstGeom prst="ellipse">
            <a:avLst/>
          </a:prstGeom>
        </p:spPr>
      </p:pic>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79%</a:t>
              </a:r>
            </a:p>
          </p:txBody>
        </p:sp>
      </p:gr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42510" y="2304415"/>
            <a:ext cx="5581015" cy="1325880"/>
          </a:xfrm>
        </p:spPr>
        <p:txBody>
          <a:bodyPr>
            <a:noAutofit/>
          </a:bodyPr>
          <a:lstStyle/>
          <a:p>
            <a:pPr>
              <a:lnSpc>
                <a:spcPct val="200000"/>
              </a:lnSpc>
            </a:pPr>
            <a:r>
              <a:rPr lang="en-US" altLang="zh-CN" sz="3600" dirty="0"/>
              <a:t>1927</a:t>
            </a:r>
            <a:r>
              <a:rPr lang="zh-CN" altLang="en-US" sz="3600" dirty="0"/>
              <a:t>年</a:t>
            </a:r>
            <a:r>
              <a:rPr lang="en-US" altLang="zh-CN" sz="3600" dirty="0"/>
              <a:t>7</a:t>
            </a:r>
            <a:r>
              <a:rPr lang="zh-CN" altLang="en-US" sz="3600" dirty="0"/>
              <a:t>月</a:t>
            </a:r>
            <a:r>
              <a:rPr lang="en-US" altLang="zh-CN" sz="3600" dirty="0"/>
              <a:t>15</a:t>
            </a:r>
            <a:r>
              <a:rPr lang="zh-CN" altLang="en-US" sz="3600" dirty="0"/>
              <a:t>日</a:t>
            </a:r>
            <a:br>
              <a:rPr lang="zh-CN" altLang="en-US" sz="3600" dirty="0"/>
            </a:br>
            <a:r>
              <a:rPr lang="en-US" altLang="zh-CN" sz="3600" dirty="0"/>
              <a:t>——</a:t>
            </a:r>
            <a:r>
              <a:rPr lang="zh-CN" altLang="en-US" sz="3600" dirty="0"/>
              <a:t>宣布与共决裂史称：</a:t>
            </a:r>
            <a:r>
              <a:rPr lang="en-US" altLang="zh-CN" sz="3600" dirty="0"/>
              <a:t>“</a:t>
            </a:r>
            <a:r>
              <a:rPr lang="zh-CN" altLang="en-US" sz="3600" dirty="0"/>
              <a:t>七一五</a:t>
            </a:r>
            <a:r>
              <a:rPr lang="zh-CN" altLang="en-US" sz="3600" dirty="0">
                <a:sym typeface="+mn-ea"/>
              </a:rPr>
              <a:t>政变</a:t>
            </a:r>
            <a:r>
              <a:rPr lang="en-US" altLang="zh-CN" sz="3600" dirty="0"/>
              <a:t>”</a:t>
            </a:r>
            <a:br>
              <a:rPr lang="en-US" altLang="zh-CN" sz="3600" dirty="0"/>
            </a:br>
            <a:r>
              <a:rPr lang="en-US" altLang="zh-CN" sz="2000" b="1" dirty="0" err="1">
                <a:solidFill>
                  <a:srgbClr val="C00000"/>
                </a:solidFill>
              </a:rPr>
              <a:t>标志着第一次国共合作的破裂和大革命的失败</a:t>
            </a:r>
            <a:endParaRPr lang="en-US" altLang="zh-CN" sz="2000" b="1" dirty="0">
              <a:solidFill>
                <a:srgbClr val="C00000"/>
              </a:solidFill>
            </a:endParaRP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pic>
        <p:nvPicPr>
          <p:cNvPr id="7" name="内容占位符 6"/>
          <p:cNvPicPr>
            <a:picLocks noGrp="1" noChangeAspect="1"/>
          </p:cNvPicPr>
          <p:nvPr>
            <p:ph idx="1"/>
          </p:nvPr>
        </p:nvPicPr>
        <p:blipFill>
          <a:blip r:embed="rId4"/>
          <a:stretch>
            <a:fillRect/>
          </a:stretch>
        </p:blipFill>
        <p:spPr>
          <a:xfrm>
            <a:off x="752475" y="1377315"/>
            <a:ext cx="3227070" cy="4351655"/>
          </a:xfrm>
          <a:prstGeom prst="ellipse">
            <a:avLst/>
          </a:prstGeom>
        </p:spPr>
      </p:pic>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71914" y="2626259"/>
            <a:ext cx="4095201" cy="554068"/>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第</a:t>
            </a:r>
            <a:r>
              <a:rPr kumimoji="0" lang="en-US" altLang="zh-CN"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Ⅲ</a:t>
            </a:r>
            <a:r>
              <a:rPr kumimoji="0" lang="zh-CN" altLang="en-US"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节：【近代中国的</a:t>
            </a:r>
            <a:r>
              <a:rPr kumimoji="0" lang="en-US" altLang="zh-CN"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3</a:t>
            </a:r>
            <a:r>
              <a:rPr kumimoji="0" lang="zh-CN" altLang="en-US"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位大佬】</a:t>
            </a:r>
          </a:p>
        </p:txBody>
      </p:sp>
      <p:sp>
        <p:nvSpPr>
          <p:cNvPr id="8" name="圆角矩形 7"/>
          <p:cNvSpPr/>
          <p:nvPr/>
        </p:nvSpPr>
        <p:spPr>
          <a:xfrm>
            <a:off x="771914" y="3781959"/>
            <a:ext cx="4095201" cy="554068"/>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第</a:t>
            </a:r>
            <a:r>
              <a:rPr kumimoji="0" lang="en-US" altLang="zh-CN"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Ⅳ</a:t>
            </a:r>
            <a:r>
              <a:rPr kumimoji="0" lang="zh-CN" altLang="en-US"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节：【近代中国的</a:t>
            </a:r>
            <a:r>
              <a:rPr kumimoji="0" lang="en-US" altLang="zh-CN"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2</a:t>
            </a:r>
            <a:r>
              <a:rPr kumimoji="0" lang="zh-CN" altLang="en-US" sz="2000" b="0" i="0" u="none" strike="noStrike" kern="1200" cap="none" spc="0" normalizeH="0" baseline="0" noProof="0" dirty="0">
                <a:ln>
                  <a:noFill/>
                </a:ln>
                <a:solidFill>
                  <a:schemeClr val="tx1"/>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个秘密】</a:t>
            </a:r>
          </a:p>
        </p:txBody>
      </p:sp>
      <p:sp>
        <p:nvSpPr>
          <p:cNvPr id="12" name="圆角矩形 11"/>
          <p:cNvSpPr/>
          <p:nvPr/>
        </p:nvSpPr>
        <p:spPr>
          <a:xfrm>
            <a:off x="5448021" y="2626259"/>
            <a:ext cx="5186230" cy="554068"/>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方正启体简体" panose="03000509000000000000" charset="-122"/>
                <a:ea typeface="方正启体简体" panose="03000509000000000000" charset="-122"/>
                <a:cs typeface="方正清刻本悦宋简体" panose="02000000000000000000" pitchFamily="2" charset="-122"/>
                <a:sym typeface="+mn-ea"/>
              </a:rPr>
              <a:t>日本731部队用中国人做了哪些活体实验？</a:t>
            </a:r>
          </a:p>
        </p:txBody>
      </p:sp>
      <p:sp>
        <p:nvSpPr>
          <p:cNvPr id="13" name="圆角矩形 12"/>
          <p:cNvSpPr/>
          <p:nvPr/>
        </p:nvSpPr>
        <p:spPr>
          <a:xfrm>
            <a:off x="5534126" y="3810359"/>
            <a:ext cx="5014021" cy="554068"/>
          </a:xfrm>
          <a:prstGeom prst="roundRect">
            <a:avLst/>
          </a:prstGeom>
          <a:noFill/>
          <a:ln w="19050">
            <a:solidFill>
              <a:srgbClr val="0D11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方正启体简体" panose="03000509000000000000" charset="-122"/>
                <a:ea typeface="方正启体简体" panose="03000509000000000000" charset="-122"/>
                <a:cs typeface="方正清刻本悦宋简体" panose="02000000000000000000" pitchFamily="2" charset="-122"/>
                <a:sym typeface="+mn-ea"/>
              </a:rPr>
              <a:t>中国近代史最有尊严的事件是什么？</a:t>
            </a:r>
          </a:p>
        </p:txBody>
      </p:sp>
      <p:cxnSp>
        <p:nvCxnSpPr>
          <p:cNvPr id="16" name="直接连接符 15"/>
          <p:cNvCxnSpPr/>
          <p:nvPr/>
        </p:nvCxnSpPr>
        <p:spPr>
          <a:xfrm>
            <a:off x="5052882" y="2916310"/>
            <a:ext cx="295477"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052882" y="4087393"/>
            <a:ext cx="295477" cy="0"/>
          </a:xfrm>
          <a:prstGeom prst="line">
            <a:avLst/>
          </a:prstGeom>
          <a:ln w="19050">
            <a:solidFill>
              <a:srgbClr val="0D1114"/>
            </a:solidFill>
          </a:ln>
        </p:spPr>
        <p:style>
          <a:lnRef idx="1">
            <a:schemeClr val="accent1"/>
          </a:lnRef>
          <a:fillRef idx="0">
            <a:schemeClr val="accent1"/>
          </a:fillRef>
          <a:effectRef idx="0">
            <a:schemeClr val="accent1"/>
          </a:effectRef>
          <a:fontRef idx="minor">
            <a:schemeClr val="tx1"/>
          </a:fontRef>
        </p:style>
      </p:cxnSp>
      <p:pic>
        <p:nvPicPr>
          <p:cNvPr id="20" name="图片 19"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317889" y="2717063"/>
            <a:ext cx="517169" cy="388021"/>
          </a:xfrm>
          <a:prstGeom prst="rect">
            <a:avLst/>
          </a:prstGeom>
        </p:spPr>
      </p:pic>
      <p:pic>
        <p:nvPicPr>
          <p:cNvPr id="21" name="图片 20" descr="timg1RU8HIF4"/>
          <p:cNvPicPr>
            <a:picLocks noChangeAspect="1"/>
          </p:cNvPicPr>
          <p:nvPr/>
        </p:nvPicPr>
        <p:blipFill>
          <a:blip r:embed="rId5">
            <a:clrChange>
              <a:clrFrom>
                <a:srgbClr val="F3F4F8">
                  <a:alpha val="100000"/>
                </a:srgbClr>
              </a:clrFrom>
              <a:clrTo>
                <a:srgbClr val="F3F4F8">
                  <a:alpha val="100000"/>
                  <a:alpha val="0"/>
                </a:srgbClr>
              </a:clrTo>
            </a:clrChange>
          </a:blip>
          <a:srcRect l="36093" t="22996" r="25106" b="40345"/>
          <a:stretch>
            <a:fillRect/>
          </a:stretch>
        </p:blipFill>
        <p:spPr>
          <a:xfrm>
            <a:off x="317889" y="3873398"/>
            <a:ext cx="517169" cy="388021"/>
          </a:xfrm>
          <a:prstGeom prst="rect">
            <a:avLst/>
          </a:prstGeom>
        </p:spPr>
      </p:pic>
      <p:pic>
        <p:nvPicPr>
          <p:cNvPr id="23" name="图片 22"/>
          <p:cNvPicPr>
            <a:picLocks noChangeAspect="1"/>
          </p:cNvPicPr>
          <p:nvPr/>
        </p:nvPicPr>
        <p:blipFill>
          <a:blip r:embed="rId6"/>
          <a:stretch>
            <a:fillRect/>
          </a:stretch>
        </p:blipFill>
        <p:spPr>
          <a:xfrm>
            <a:off x="10873843" y="2494298"/>
            <a:ext cx="763325" cy="763325"/>
          </a:xfrm>
          <a:prstGeom prst="rect">
            <a:avLst/>
          </a:prstGeom>
        </p:spPr>
      </p:pic>
      <p:pic>
        <p:nvPicPr>
          <p:cNvPr id="24" name="图片 23"/>
          <p:cNvPicPr>
            <a:picLocks noChangeAspect="1"/>
          </p:cNvPicPr>
          <p:nvPr/>
        </p:nvPicPr>
        <p:blipFill>
          <a:blip r:embed="rId6"/>
          <a:stretch>
            <a:fillRect/>
          </a:stretch>
        </p:blipFill>
        <p:spPr>
          <a:xfrm>
            <a:off x="10793146" y="3665381"/>
            <a:ext cx="844023" cy="844023"/>
          </a:xfrm>
          <a:prstGeom prst="rect">
            <a:avLst/>
          </a:prstGeom>
        </p:spPr>
      </p:pic>
    </p:spTree>
    <p:custDataLst>
      <p:tags r:id="rId2"/>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3345" y="2766060"/>
            <a:ext cx="9172575" cy="1325880"/>
          </a:xfrm>
        </p:spPr>
        <p:txBody>
          <a:bodyPr>
            <a:noAutofit/>
          </a:bodyPr>
          <a:lstStyle/>
          <a:p>
            <a:pPr>
              <a:lnSpc>
                <a:spcPct val="200000"/>
              </a:lnSpc>
            </a:pPr>
            <a:r>
              <a:rPr lang="zh-CN" altLang="en-US" sz="3600"/>
              <a:t>合作虽然破裂，但是也有让人欢喜的事情。</a:t>
            </a:r>
            <a:endParaRPr lang="zh-CN" altLang="en-US" sz="3600" b="1">
              <a:solidFill>
                <a:srgbClr val="C00000"/>
              </a:solidFill>
            </a:endParaRP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8975" y="2766060"/>
            <a:ext cx="10814050" cy="1325880"/>
          </a:xfrm>
        </p:spPr>
        <p:txBody>
          <a:bodyPr>
            <a:noAutofit/>
          </a:bodyPr>
          <a:lstStyle/>
          <a:p>
            <a:pPr algn="ctr">
              <a:lnSpc>
                <a:spcPct val="200000"/>
              </a:lnSpc>
            </a:pPr>
            <a:r>
              <a:rPr lang="zh-CN" altLang="en-US" sz="3600">
                <a:solidFill>
                  <a:schemeClr val="tx1"/>
                </a:solidFill>
              </a:rPr>
              <a:t>北伐战争是胜利的。</a:t>
            </a:r>
            <a:br>
              <a:rPr lang="zh-CN" altLang="en-US" sz="3600">
                <a:solidFill>
                  <a:schemeClr val="tx1"/>
                </a:solidFill>
              </a:rPr>
            </a:br>
            <a:r>
              <a:rPr lang="zh-CN" altLang="en-US" sz="3600">
                <a:solidFill>
                  <a:schemeClr val="tx1"/>
                </a:solidFill>
              </a:rPr>
              <a:t>那是</a:t>
            </a:r>
            <a:r>
              <a:rPr lang="en-US" altLang="zh-CN" sz="3600">
                <a:solidFill>
                  <a:schemeClr val="tx1"/>
                </a:solidFill>
              </a:rPr>
              <a:t>1927</a:t>
            </a:r>
            <a:r>
              <a:rPr lang="zh-CN" altLang="en-US" sz="3600">
                <a:solidFill>
                  <a:schemeClr val="tx1"/>
                </a:solidFill>
              </a:rPr>
              <a:t>年春天，在国民党还没有开始反共的时候</a:t>
            </a:r>
            <a:br>
              <a:rPr lang="zh-CN" altLang="en-US" sz="3600">
                <a:solidFill>
                  <a:schemeClr val="tx1"/>
                </a:solidFill>
              </a:rPr>
            </a:br>
            <a:endParaRPr lang="zh-CN" altLang="en-US" sz="3600">
              <a:solidFill>
                <a:schemeClr val="tx1"/>
              </a:solidFill>
            </a:endParaRP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2005" y="1874520"/>
            <a:ext cx="10814050" cy="3362325"/>
          </a:xfrm>
        </p:spPr>
        <p:txBody>
          <a:bodyPr>
            <a:noAutofit/>
          </a:bodyPr>
          <a:lstStyle/>
          <a:p>
            <a:pPr algn="ctr">
              <a:lnSpc>
                <a:spcPct val="200000"/>
              </a:lnSpc>
            </a:pPr>
            <a:r>
              <a:rPr lang="zh-CN" altLang="en-US" sz="2800">
                <a:solidFill>
                  <a:srgbClr val="C00000"/>
                </a:solidFill>
              </a:rPr>
              <a:t>张学良</a:t>
            </a:r>
            <a:r>
              <a:rPr lang="zh-CN" altLang="en-US" sz="2800">
                <a:solidFill>
                  <a:schemeClr val="tx1"/>
                </a:solidFill>
              </a:rPr>
              <a:t>于（1928年）12月29日发出通告</a:t>
            </a:r>
            <a:br>
              <a:rPr lang="zh-CN" altLang="en-US" sz="2800">
                <a:solidFill>
                  <a:schemeClr val="tx1"/>
                </a:solidFill>
              </a:rPr>
            </a:br>
            <a:r>
              <a:rPr lang="zh-CN" altLang="en-US" sz="2800">
                <a:solidFill>
                  <a:schemeClr val="tx1"/>
                </a:solidFill>
              </a:rPr>
              <a:t>宣布“遵守三民主义，服从国民政府，</a:t>
            </a:r>
            <a:r>
              <a:rPr lang="zh-CN" altLang="en-US" sz="2800">
                <a:solidFill>
                  <a:srgbClr val="C00000"/>
                </a:solidFill>
              </a:rPr>
              <a:t>改易旗帜</a:t>
            </a:r>
            <a:r>
              <a:rPr lang="zh-CN" altLang="en-US" sz="2800">
                <a:solidFill>
                  <a:schemeClr val="tx1"/>
                </a:solidFill>
              </a:rPr>
              <a:t>”。</a:t>
            </a:r>
            <a:br>
              <a:rPr lang="zh-CN" altLang="en-US" sz="2800">
                <a:solidFill>
                  <a:schemeClr val="tx1"/>
                </a:solidFill>
              </a:rPr>
            </a:br>
            <a:r>
              <a:rPr lang="zh-CN" altLang="en-US" sz="2800">
                <a:solidFill>
                  <a:schemeClr val="tx1"/>
                </a:solidFill>
              </a:rPr>
              <a:t>北洋军阀不再作为独立的政治力量继续存在，国民党在全国范围内建立了自己的统治。</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3" name="组合 2"/>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80%</a:t>
              </a:r>
            </a:p>
          </p:txBody>
        </p:sp>
      </p:gr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71930"/>
            <a:ext cx="10515600" cy="4351338"/>
          </a:xfrm>
        </p:spPr>
        <p:txBody>
          <a:bodyPr/>
          <a:lstStyle/>
          <a:p>
            <a:pPr marL="0" indent="0" algn="ctr">
              <a:lnSpc>
                <a:spcPct val="200000"/>
              </a:lnSpc>
              <a:buNone/>
            </a:pPr>
            <a:r>
              <a:rPr lang="zh-CN" altLang="en-US" sz="3600"/>
              <a:t>随堂考时间</a:t>
            </a:r>
          </a:p>
          <a:p>
            <a:pPr marL="0" indent="0" algn="ctr">
              <a:lnSpc>
                <a:spcPct val="200000"/>
              </a:lnSpc>
              <a:buNone/>
            </a:pPr>
            <a:r>
              <a:rPr lang="zh-CN" altLang="en-US" sz="3600">
                <a:solidFill>
                  <a:srgbClr val="C00000"/>
                </a:solidFill>
              </a:rPr>
              <a:t>注意！</a:t>
            </a:r>
            <a:r>
              <a:rPr lang="en-US" altLang="zh-CN" sz="3600"/>
              <a:t>15</a:t>
            </a:r>
            <a:r>
              <a:rPr lang="zh-CN" altLang="en-US" sz="3600"/>
              <a:t>秒答题时间，每题只能出一次喽</a:t>
            </a:r>
            <a:r>
              <a:rPr lang="en-US" altLang="zh-CN" sz="3600"/>
              <a:t>~</a:t>
            </a: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V="1">
            <a:off x="838200" y="3895090"/>
            <a:ext cx="10515600" cy="762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83285" y="3792855"/>
            <a:ext cx="2006600" cy="1262380"/>
            <a:chOff x="1387" y="6173"/>
            <a:chExt cx="3160" cy="1988"/>
          </a:xfrm>
        </p:grpSpPr>
        <p:sp>
          <p:nvSpPr>
            <p:cNvPr id="12" name=" 184"/>
            <p:cNvSpPr/>
            <p:nvPr/>
          </p:nvSpPr>
          <p:spPr>
            <a:xfrm>
              <a:off x="2855" y="6173"/>
              <a:ext cx="223" cy="3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387" y="6757"/>
              <a:ext cx="3160" cy="1404"/>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1923</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6</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3200" b="1">
                  <a:solidFill>
                    <a:srgbClr val="C00000"/>
                  </a:solidFill>
                  <a:latin typeface="楷体" panose="02010609060101010101" charset="-122"/>
                  <a:ea typeface="楷体" panose="02010609060101010101" charset="-122"/>
                  <a:cs typeface="楷体" panose="02010609060101010101" charset="-122"/>
                </a:rPr>
                <a:t>三大</a:t>
              </a:r>
            </a:p>
          </p:txBody>
        </p:sp>
      </p:grpSp>
      <p:sp>
        <p:nvSpPr>
          <p:cNvPr id="18" name="圆角矩形 17"/>
          <p:cNvSpPr/>
          <p:nvPr/>
        </p:nvSpPr>
        <p:spPr>
          <a:xfrm>
            <a:off x="339090" y="11430"/>
            <a:ext cx="1290955" cy="5162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 220"/>
          <p:cNvSpPr/>
          <p:nvPr/>
        </p:nvSpPr>
        <p:spPr>
          <a:xfrm>
            <a:off x="0" y="-4191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7" name="组合 6"/>
          <p:cNvGrpSpPr/>
          <p:nvPr/>
        </p:nvGrpSpPr>
        <p:grpSpPr>
          <a:xfrm>
            <a:off x="3123565" y="3792855"/>
            <a:ext cx="2515870" cy="1262380"/>
            <a:chOff x="1387" y="6173"/>
            <a:chExt cx="4352" cy="1988"/>
          </a:xfrm>
        </p:grpSpPr>
        <p:sp>
          <p:nvSpPr>
            <p:cNvPr id="17" name=" 184"/>
            <p:cNvSpPr/>
            <p:nvPr/>
          </p:nvSpPr>
          <p:spPr>
            <a:xfrm>
              <a:off x="3451" y="6173"/>
              <a:ext cx="223" cy="3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文本框 18"/>
            <p:cNvSpPr txBox="1"/>
            <p:nvPr/>
          </p:nvSpPr>
          <p:spPr>
            <a:xfrm>
              <a:off x="1387" y="6757"/>
              <a:ext cx="4352" cy="1404"/>
            </a:xfrm>
            <a:prstGeom prst="rect">
              <a:avLst/>
            </a:prstGeom>
            <a:noFill/>
            <a:ln>
              <a:solidFill>
                <a:schemeClr val="accent6">
                  <a:lumMod val="75000"/>
                </a:schemeClr>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1924</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1</a:t>
              </a:r>
              <a:r>
                <a:rPr lang="zh-CN" altLang="en-US" sz="2000" b="1">
                  <a:latin typeface="楷体" panose="02010609060101010101" charset="-122"/>
                  <a:ea typeface="楷体" panose="02010609060101010101" charset="-122"/>
                  <a:cs typeface="楷体" panose="02010609060101010101" charset="-122"/>
                </a:rPr>
                <a:t>月</a:t>
              </a:r>
              <a:endParaRPr lang="zh-CN" altLang="en-US" b="1">
                <a:latin typeface="楷体" panose="02010609060101010101" charset="-122"/>
                <a:ea typeface="楷体" panose="02010609060101010101" charset="-122"/>
                <a:cs typeface="楷体" panose="02010609060101010101" charset="-122"/>
              </a:endParaRPr>
            </a:p>
            <a:p>
              <a:pPr algn="ctr"/>
              <a:r>
                <a:rPr lang="zh-CN" altLang="en-US" sz="3200" b="1">
                  <a:solidFill>
                    <a:srgbClr val="C00000"/>
                  </a:solidFill>
                  <a:latin typeface="楷体" panose="02010609060101010101" charset="-122"/>
                  <a:ea typeface="楷体" panose="02010609060101010101" charset="-122"/>
                  <a:cs typeface="楷体" panose="02010609060101010101" charset="-122"/>
                </a:rPr>
                <a:t>国民党一大</a:t>
              </a:r>
            </a:p>
          </p:txBody>
        </p:sp>
      </p:grpSp>
      <p:sp>
        <p:nvSpPr>
          <p:cNvPr id="21" name="文本框 20"/>
          <p:cNvSpPr txBox="1"/>
          <p:nvPr/>
        </p:nvSpPr>
        <p:spPr>
          <a:xfrm>
            <a:off x="882650" y="5306695"/>
            <a:ext cx="2006600" cy="107632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与国民党合作</a:t>
            </a:r>
          </a:p>
        </p:txBody>
      </p:sp>
      <p:sp>
        <p:nvSpPr>
          <p:cNvPr id="9" name=" 184"/>
          <p:cNvSpPr/>
          <p:nvPr/>
        </p:nvSpPr>
        <p:spPr>
          <a:xfrm>
            <a:off x="6701178" y="3792855"/>
            <a:ext cx="128915" cy="212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文本框 21"/>
          <p:cNvSpPr txBox="1"/>
          <p:nvPr/>
        </p:nvSpPr>
        <p:spPr>
          <a:xfrm>
            <a:off x="5833745" y="4163695"/>
            <a:ext cx="2428875" cy="891540"/>
          </a:xfrm>
          <a:prstGeom prst="rect">
            <a:avLst/>
          </a:prstGeom>
          <a:noFill/>
          <a:ln>
            <a:solidFill>
              <a:srgbClr val="C00000"/>
            </a:solidFill>
          </a:ln>
        </p:spPr>
        <p:txBody>
          <a:bodyPr wrap="square" rtlCol="0">
            <a:spAutoFit/>
          </a:bodyPr>
          <a:lstStyle/>
          <a:p>
            <a:pPr algn="ctr"/>
            <a:r>
              <a:rPr lang="en-US" altLang="zh-CN" sz="2000" b="1">
                <a:latin typeface="楷体" panose="02010609060101010101" charset="-122"/>
                <a:ea typeface="楷体" panose="02010609060101010101" charset="-122"/>
                <a:cs typeface="楷体" panose="02010609060101010101" charset="-122"/>
              </a:rPr>
              <a:t>1927</a:t>
            </a:r>
            <a:r>
              <a:rPr lang="zh-CN" altLang="en-US" sz="2000" b="1">
                <a:latin typeface="楷体" panose="02010609060101010101" charset="-122"/>
                <a:ea typeface="楷体" panose="02010609060101010101" charset="-122"/>
                <a:cs typeface="楷体" panose="02010609060101010101" charset="-122"/>
              </a:rPr>
              <a:t>年</a:t>
            </a:r>
            <a:r>
              <a:rPr lang="en-US" altLang="zh-CN" sz="2000" b="1">
                <a:latin typeface="楷体" panose="02010609060101010101" charset="-122"/>
                <a:ea typeface="楷体" panose="02010609060101010101" charset="-122"/>
                <a:cs typeface="楷体" panose="02010609060101010101" charset="-122"/>
              </a:rPr>
              <a:t>7</a:t>
            </a:r>
            <a:r>
              <a:rPr lang="zh-CN" altLang="en-US" sz="2000" b="1">
                <a:latin typeface="楷体" panose="02010609060101010101" charset="-122"/>
                <a:ea typeface="楷体" panose="02010609060101010101" charset="-122"/>
                <a:cs typeface="楷体" panose="02010609060101010101" charset="-122"/>
              </a:rPr>
              <a:t>月</a:t>
            </a:r>
          </a:p>
          <a:p>
            <a:pPr algn="ctr"/>
            <a:r>
              <a:rPr lang="zh-CN" altLang="en-US" sz="3200" b="1">
                <a:solidFill>
                  <a:srgbClr val="C00000"/>
                </a:solidFill>
                <a:latin typeface="楷体" panose="02010609060101010101" charset="-122"/>
                <a:ea typeface="楷体" panose="02010609060101010101" charset="-122"/>
                <a:cs typeface="楷体" panose="02010609060101010101" charset="-122"/>
              </a:rPr>
              <a:t>七一五政变</a:t>
            </a:r>
          </a:p>
        </p:txBody>
      </p:sp>
      <p:sp>
        <p:nvSpPr>
          <p:cNvPr id="23" name="文本框 22"/>
          <p:cNvSpPr txBox="1"/>
          <p:nvPr/>
        </p:nvSpPr>
        <p:spPr>
          <a:xfrm>
            <a:off x="5833745" y="1861820"/>
            <a:ext cx="2006600" cy="583565"/>
          </a:xfrm>
          <a:prstGeom prst="rect">
            <a:avLst/>
          </a:prstGeom>
          <a:noFill/>
          <a:ln>
            <a:solidFill>
              <a:srgbClr val="C00000"/>
            </a:solidFill>
          </a:ln>
        </p:spPr>
        <p:txBody>
          <a:bodyPr wrap="square" rtlCol="0">
            <a:spAutoFit/>
          </a:bodyPr>
          <a:lstStyle/>
          <a:p>
            <a:pPr algn="ctr"/>
            <a:r>
              <a:rPr lang="zh-CN" altLang="en-US" sz="3200">
                <a:latin typeface="方正启体简体" panose="03000509000000000000" charset="-122"/>
                <a:ea typeface="方正启体简体" panose="03000509000000000000" charset="-122"/>
              </a:rPr>
              <a:t>合作破裂</a:t>
            </a:r>
          </a:p>
        </p:txBody>
      </p:sp>
      <p:sp>
        <p:nvSpPr>
          <p:cNvPr id="25" name="文本框 24"/>
          <p:cNvSpPr txBox="1"/>
          <p:nvPr/>
        </p:nvSpPr>
        <p:spPr>
          <a:xfrm>
            <a:off x="3242310" y="1708150"/>
            <a:ext cx="2278380" cy="737235"/>
          </a:xfrm>
          <a:prstGeom prst="rect">
            <a:avLst/>
          </a:prstGeom>
          <a:noFill/>
          <a:ln>
            <a:solidFill>
              <a:srgbClr val="C00000"/>
            </a:solidFill>
          </a:ln>
        </p:spPr>
        <p:txBody>
          <a:bodyPr wrap="square" rtlCol="0">
            <a:spAutoFit/>
          </a:bodyPr>
          <a:lstStyle/>
          <a:p>
            <a:pPr algn="ctr">
              <a:lnSpc>
                <a:spcPct val="150000"/>
              </a:lnSpc>
            </a:pPr>
            <a:r>
              <a:rPr lang="zh-CN" altLang="en-US" sz="2800">
                <a:latin typeface="方正启体简体" panose="03000509000000000000" charset="-122"/>
                <a:ea typeface="方正启体简体" panose="03000509000000000000" charset="-122"/>
                <a:sym typeface="+mn-ea"/>
              </a:rPr>
              <a:t>第一次合作！</a:t>
            </a:r>
          </a:p>
        </p:txBody>
      </p:sp>
      <p:cxnSp>
        <p:nvCxnSpPr>
          <p:cNvPr id="26" name="直接连接符 25"/>
          <p:cNvCxnSpPr>
            <a:stCxn id="17" idx="0"/>
            <a:endCxn id="25" idx="2"/>
          </p:cNvCxnSpPr>
          <p:nvPr/>
        </p:nvCxnSpPr>
        <p:spPr>
          <a:xfrm flipV="1">
            <a:off x="4381500" y="2445385"/>
            <a:ext cx="0" cy="1347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757035" y="2445385"/>
            <a:ext cx="17145" cy="1347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81%</a:t>
              </a: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53490"/>
            <a:ext cx="10515600" cy="4351338"/>
          </a:xfrm>
        </p:spPr>
        <p:txBody>
          <a:bodyPr/>
          <a:lstStyle/>
          <a:p>
            <a:pPr marL="0" indent="0" algn="ctr">
              <a:lnSpc>
                <a:spcPct val="200000"/>
              </a:lnSpc>
              <a:buNone/>
            </a:pPr>
            <a:r>
              <a:rPr lang="zh-CN" altLang="en-US" sz="4000" dirty="0"/>
              <a:t>为了打击共产党甚至摒弃了前嫌，</a:t>
            </a:r>
          </a:p>
          <a:p>
            <a:pPr marL="0" indent="0" algn="ctr">
              <a:lnSpc>
                <a:spcPct val="200000"/>
              </a:lnSpc>
              <a:buNone/>
            </a:pPr>
            <a:r>
              <a:rPr lang="zh-CN" altLang="en-US" sz="4000" dirty="0"/>
              <a:t>合并到一起打击我们！</a:t>
            </a:r>
          </a:p>
          <a:p>
            <a:pPr marL="0" indent="0" algn="ctr">
              <a:lnSpc>
                <a:spcPct val="200000"/>
              </a:lnSpc>
              <a:buNone/>
            </a:pPr>
            <a:r>
              <a:rPr lang="en-US" altLang="zh-CN" sz="4000" dirty="0"/>
              <a:t>1927</a:t>
            </a:r>
            <a:r>
              <a:rPr lang="zh-CN" altLang="en-US" sz="4000" dirty="0"/>
              <a:t>年</a:t>
            </a:r>
            <a:r>
              <a:rPr lang="en-US" altLang="zh-CN" sz="4000" dirty="0"/>
              <a:t>9</a:t>
            </a:r>
            <a:r>
              <a:rPr lang="zh-CN" altLang="en-US" sz="4000" dirty="0"/>
              <a:t>月</a:t>
            </a:r>
            <a:r>
              <a:rPr lang="en-US" altLang="zh-CN" sz="4000" dirty="0"/>
              <a:t>——“</a:t>
            </a:r>
            <a:r>
              <a:rPr lang="zh-CN" altLang="en-US" sz="4000" dirty="0"/>
              <a:t>宁汉合流</a:t>
            </a:r>
            <a:r>
              <a:rPr lang="en-US" altLang="zh-CN" sz="4000" dirty="0"/>
              <a:t>”</a:t>
            </a:r>
          </a:p>
        </p:txBody>
      </p:sp>
      <p:sp>
        <p:nvSpPr>
          <p:cNvPr id="5"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sp>
        <p:nvSpPr>
          <p:cNvPr id="4" name="文本框 3"/>
          <p:cNvSpPr txBox="1"/>
          <p:nvPr/>
        </p:nvSpPr>
        <p:spPr>
          <a:xfrm>
            <a:off x="6262370" y="6398260"/>
            <a:ext cx="5927090" cy="460375"/>
          </a:xfrm>
          <a:prstGeom prst="rect">
            <a:avLst/>
          </a:prstGeom>
          <a:solidFill>
            <a:schemeClr val="accent2">
              <a:lumMod val="20000"/>
              <a:lumOff val="80000"/>
            </a:schemeClr>
          </a:solidFill>
        </p:spPr>
        <p:txBody>
          <a:bodyPr wrap="square" rtlCol="0">
            <a:spAutoFit/>
          </a:bodyPr>
          <a:lstStyle/>
          <a:p>
            <a:r>
              <a:rPr lang="zh-CN" altLang="en-US" sz="2400">
                <a:latin typeface="楷体" panose="02010609060101010101" charset="-122"/>
                <a:ea typeface="楷体" panose="02010609060101010101" charset="-122"/>
                <a:cs typeface="楷体" panose="02010609060101010101" charset="-122"/>
              </a:rPr>
              <a:t>小知识：南京简称</a:t>
            </a:r>
            <a:r>
              <a:rPr lang="en-US" altLang="zh-CN" sz="2400">
                <a:latin typeface="楷体" panose="02010609060101010101" charset="-122"/>
                <a:ea typeface="楷体" panose="02010609060101010101" charset="-122"/>
                <a:cs typeface="楷体" panose="02010609060101010101" charset="-122"/>
              </a:rPr>
              <a:t>“</a:t>
            </a:r>
            <a:r>
              <a:rPr lang="zh-CN" altLang="en-US" sz="2400">
                <a:latin typeface="楷体" panose="02010609060101010101" charset="-122"/>
                <a:ea typeface="楷体" panose="02010609060101010101" charset="-122"/>
                <a:cs typeface="楷体" panose="02010609060101010101" charset="-122"/>
              </a:rPr>
              <a:t>宁</a:t>
            </a:r>
            <a:r>
              <a:rPr lang="en-US" altLang="zh-CN" sz="2400">
                <a:latin typeface="楷体" panose="02010609060101010101" charset="-122"/>
                <a:ea typeface="楷体" panose="02010609060101010101" charset="-122"/>
                <a:cs typeface="楷体" panose="02010609060101010101" charset="-122"/>
              </a:rPr>
              <a:t>”</a:t>
            </a:r>
            <a:r>
              <a:rPr lang="zh-CN" altLang="en-US" sz="2400">
                <a:latin typeface="楷体" panose="02010609060101010101" charset="-122"/>
                <a:ea typeface="楷体" panose="02010609060101010101" charset="-122"/>
                <a:cs typeface="楷体" panose="02010609060101010101" charset="-122"/>
              </a:rPr>
              <a:t>；武汉简称</a:t>
            </a:r>
            <a:r>
              <a:rPr lang="en-US" altLang="zh-CN" sz="2400">
                <a:latin typeface="楷体" panose="02010609060101010101" charset="-122"/>
                <a:ea typeface="楷体" panose="02010609060101010101" charset="-122"/>
                <a:cs typeface="楷体" panose="02010609060101010101" charset="-122"/>
              </a:rPr>
              <a:t>“</a:t>
            </a:r>
            <a:r>
              <a:rPr lang="zh-CN" altLang="en-US" sz="2400">
                <a:latin typeface="楷体" panose="02010609060101010101" charset="-122"/>
                <a:ea typeface="楷体" panose="02010609060101010101" charset="-122"/>
                <a:cs typeface="楷体" panose="02010609060101010101" charset="-122"/>
              </a:rPr>
              <a:t>汉</a:t>
            </a:r>
            <a:r>
              <a:rPr lang="en-US" altLang="zh-CN" sz="2400">
                <a:latin typeface="楷体" panose="02010609060101010101" charset="-122"/>
                <a:ea typeface="楷体" panose="02010609060101010101" charset="-122"/>
                <a:cs typeface="楷体" panose="02010609060101010101" charset="-122"/>
              </a:rPr>
              <a:t>”</a:t>
            </a:r>
          </a:p>
        </p:txBody>
      </p:sp>
      <p:grpSp>
        <p:nvGrpSpPr>
          <p:cNvPr id="2" name="组合 1"/>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82%</a:t>
              </a:r>
            </a:p>
          </p:txBody>
        </p:sp>
      </p:gr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870056" y="1662929"/>
            <a:ext cx="6894830" cy="3749899"/>
          </a:xfrm>
          <a:prstGeom prst="roundRect">
            <a:avLst/>
          </a:prstGeom>
          <a:solidFill>
            <a:srgbClr val="000000">
              <a:alpha val="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50000"/>
              </a:lnSpc>
              <a:spcBef>
                <a:spcPts val="0"/>
              </a:spcBef>
            </a:pPr>
            <a:endParaRPr lang="en-US" altLang="en-US" sz="2000" dirty="0">
              <a:solidFill>
                <a:schemeClr val="tx1"/>
              </a:solidFill>
              <a:latin typeface="楷体" panose="02010609060101010101" charset="-122"/>
              <a:ea typeface="楷体" panose="02010609060101010101" charset="-122"/>
              <a:cs typeface="楷体" panose="02010609060101010101" charset="-122"/>
              <a:sym typeface="Arial" panose="020B0604020202020204" pitchFamily="34" charset="0"/>
            </a:endParaRPr>
          </a:p>
          <a:p>
            <a:pPr lvl="0" algn="l">
              <a:lnSpc>
                <a:spcPct val="150000"/>
              </a:lnSpc>
              <a:spcBef>
                <a:spcPts val="0"/>
              </a:spcBef>
            </a:pPr>
            <a:r>
              <a:rPr lang="en-US" altLang="en-US" sz="2000" dirty="0">
                <a:solidFill>
                  <a:schemeClr val="tx1"/>
                </a:solidFill>
                <a:latin typeface="楷体" panose="02010609060101010101" charset="-122"/>
                <a:ea typeface="楷体" panose="02010609060101010101" charset="-122"/>
                <a:cs typeface="楷体" panose="02010609060101010101" charset="-122"/>
                <a:sym typeface="Arial" panose="020B0604020202020204" pitchFamily="34" charset="0"/>
              </a:rPr>
              <a:t>1.1923年6月中</a:t>
            </a:r>
            <a:r>
              <a:rPr lang="zh-CN" altLang="en-US" sz="2000" dirty="0">
                <a:solidFill>
                  <a:schemeClr val="tx1"/>
                </a:solidFill>
                <a:latin typeface="楷体" panose="02010609060101010101" charset="-122"/>
                <a:ea typeface="楷体" panose="02010609060101010101" charset="-122"/>
                <a:cs typeface="楷体" panose="02010609060101010101" charset="-122"/>
                <a:sym typeface="Arial" panose="020B0604020202020204" pitchFamily="34" charset="0"/>
              </a:rPr>
              <a:t>共</a:t>
            </a:r>
            <a:r>
              <a:rPr lang="en-US" altLang="en-US" sz="2000" dirty="0">
                <a:solidFill>
                  <a:schemeClr val="tx1"/>
                </a:solidFill>
                <a:latin typeface="楷体" panose="02010609060101010101" charset="-122"/>
                <a:ea typeface="楷体" panose="02010609060101010101" charset="-122"/>
                <a:cs typeface="楷体" panose="02010609060101010101" charset="-122"/>
                <a:sym typeface="Arial" panose="020B0604020202020204" pitchFamily="34" charset="0"/>
              </a:rPr>
              <a:t>三大</a:t>
            </a:r>
            <a:r>
              <a:rPr lang="zh-CN" altLang="en-US" sz="2000" dirty="0">
                <a:solidFill>
                  <a:schemeClr val="tx1"/>
                </a:solidFill>
                <a:latin typeface="楷体" panose="02010609060101010101" charset="-122"/>
                <a:ea typeface="楷体" panose="02010609060101010101" charset="-122"/>
                <a:cs typeface="楷体" panose="02010609060101010101" charset="-122"/>
                <a:sym typeface="Arial" panose="020B0604020202020204" pitchFamily="34" charset="0"/>
              </a:rPr>
              <a:t>决定</a:t>
            </a:r>
            <a:r>
              <a:rPr lang="zh-CN" altLang="en-US" sz="2000" u="sng" dirty="0">
                <a:solidFill>
                  <a:schemeClr val="tx1"/>
                </a:solidFill>
                <a:latin typeface="楷体" panose="02010609060101010101" charset="-122"/>
                <a:ea typeface="楷体" panose="02010609060101010101" charset="-122"/>
                <a:cs typeface="楷体" panose="02010609060101010101" charset="-122"/>
                <a:sym typeface="Arial" panose="020B0604020202020204" pitchFamily="34" charset="0"/>
              </a:rPr>
              <a:t>全体</a:t>
            </a:r>
            <a:r>
              <a:rPr lang="zh-CN" altLang="en-US" sz="2000" dirty="0">
                <a:solidFill>
                  <a:schemeClr val="tx1"/>
                </a:solidFill>
                <a:latin typeface="楷体" panose="02010609060101010101" charset="-122"/>
                <a:ea typeface="楷体" panose="02010609060101010101" charset="-122"/>
                <a:cs typeface="楷体" panose="02010609060101010101" charset="-122"/>
                <a:sym typeface="Arial" panose="020B0604020202020204" pitchFamily="34" charset="0"/>
              </a:rPr>
              <a:t>共产党员</a:t>
            </a:r>
            <a:r>
              <a:rPr lang="zh-CN" altLang="en-US" sz="2000" dirty="0">
                <a:solidFill>
                  <a:srgbClr val="C00000"/>
                </a:solidFill>
                <a:latin typeface="楷体" panose="02010609060101010101" charset="-122"/>
                <a:ea typeface="楷体" panose="02010609060101010101" charset="-122"/>
                <a:cs typeface="楷体" panose="02010609060101010101" charset="-122"/>
                <a:sym typeface="Arial" panose="020B0604020202020204" pitchFamily="34" charset="0"/>
              </a:rPr>
              <a:t>以个人名义</a:t>
            </a:r>
            <a:r>
              <a:rPr lang="zh-CN" altLang="en-US" sz="2000" dirty="0">
                <a:solidFill>
                  <a:schemeClr val="tx1"/>
                </a:solidFill>
                <a:latin typeface="楷体" panose="02010609060101010101" charset="-122"/>
                <a:ea typeface="楷体" panose="02010609060101010101" charset="-122"/>
                <a:cs typeface="楷体" panose="02010609060101010101" charset="-122"/>
                <a:sym typeface="Arial" panose="020B0604020202020204" pitchFamily="34" charset="0"/>
              </a:rPr>
              <a:t>加入国民党，以建立各民主阶级的统一战线</a:t>
            </a:r>
            <a:endParaRPr lang="en-US" altLang="zh-CN" sz="2000" dirty="0">
              <a:solidFill>
                <a:schemeClr val="tx1"/>
              </a:solidFill>
              <a:latin typeface="楷体" panose="02010609060101010101" charset="-122"/>
              <a:ea typeface="楷体" panose="02010609060101010101" charset="-122"/>
              <a:cs typeface="楷体" panose="02010609060101010101" charset="-122"/>
              <a:sym typeface="Arial" panose="020B0604020202020204" pitchFamily="34" charset="0"/>
            </a:endParaRPr>
          </a:p>
          <a:p>
            <a:pPr lvl="0" algn="l">
              <a:lnSpc>
                <a:spcPct val="150000"/>
              </a:lnSpc>
              <a:spcBef>
                <a:spcPts val="0"/>
              </a:spcBef>
            </a:pPr>
            <a:r>
              <a:rPr lang="en-US" altLang="zh-CN" sz="2000" dirty="0">
                <a:solidFill>
                  <a:schemeClr val="tx1"/>
                </a:solidFill>
                <a:latin typeface="楷体" panose="02010609060101010101" charset="-122"/>
                <a:ea typeface="楷体" panose="02010609060101010101" charset="-122"/>
                <a:cs typeface="楷体" panose="02010609060101010101" charset="-122"/>
                <a:sym typeface="+mn-ea"/>
              </a:rPr>
              <a:t>2.1924</a:t>
            </a: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年</a:t>
            </a:r>
            <a:r>
              <a:rPr lang="en-US" altLang="zh-CN" sz="2000" dirty="0">
                <a:solidFill>
                  <a:schemeClr val="tx1"/>
                </a:solidFill>
                <a:latin typeface="楷体" panose="02010609060101010101" charset="-122"/>
                <a:ea typeface="楷体" panose="02010609060101010101" charset="-122"/>
                <a:cs typeface="楷体" panose="02010609060101010101" charset="-122"/>
                <a:sym typeface="+mn-ea"/>
              </a:rPr>
              <a:t>1</a:t>
            </a: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月 </a:t>
            </a:r>
            <a:r>
              <a:rPr lang="zh-CN" altLang="en-US" sz="2000" dirty="0">
                <a:solidFill>
                  <a:srgbClr val="C00000"/>
                </a:solidFill>
                <a:latin typeface="楷体" panose="02010609060101010101" charset="-122"/>
                <a:ea typeface="楷体" panose="02010609060101010101" charset="-122"/>
                <a:cs typeface="楷体" panose="02010609060101010101" charset="-122"/>
                <a:sym typeface="+mn-ea"/>
              </a:rPr>
              <a:t>国民党一大</a:t>
            </a: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sz="2000" dirty="0">
              <a:solidFill>
                <a:schemeClr val="tx1"/>
              </a:solidFill>
              <a:latin typeface="楷体" panose="02010609060101010101" charset="-122"/>
              <a:ea typeface="楷体" panose="02010609060101010101" charset="-122"/>
              <a:cs typeface="楷体" panose="02010609060101010101" charset="-122"/>
            </a:endParaRPr>
          </a:p>
          <a:p>
            <a:pPr lvl="0" algn="l">
              <a:lnSpc>
                <a:spcPct val="150000"/>
              </a:lnSpc>
            </a:pP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提出联俄、联共、扶助农工三大政策</a:t>
            </a:r>
          </a:p>
          <a:p>
            <a:pPr lvl="0" algn="l">
              <a:lnSpc>
                <a:spcPct val="150000"/>
              </a:lnSpc>
            </a:pPr>
            <a:r>
              <a:rPr lang="zh-CN" altLang="en-US" sz="2000" dirty="0">
                <a:solidFill>
                  <a:srgbClr val="C00000"/>
                </a:solidFill>
                <a:latin typeface="楷体" panose="02010609060101010101" charset="-122"/>
                <a:ea typeface="楷体" panose="02010609060101010101" charset="-122"/>
                <a:cs typeface="楷体" panose="02010609060101010101" charset="-122"/>
                <a:sym typeface="+mn-ea"/>
              </a:rPr>
              <a:t>标志着以第一次国共合作为基础的统一战线正式形成</a:t>
            </a:r>
          </a:p>
          <a:p>
            <a:pPr lvl="0" algn="l">
              <a:lnSpc>
                <a:spcPct val="150000"/>
              </a:lnSpc>
            </a:pPr>
            <a:r>
              <a:rPr lang="en-US" altLang="zh-CN" sz="2000" dirty="0">
                <a:solidFill>
                  <a:schemeClr val="tx1"/>
                </a:solidFill>
                <a:latin typeface="楷体" panose="02010609060101010101" charset="-122"/>
                <a:ea typeface="楷体" panose="02010609060101010101" charset="-122"/>
                <a:cs typeface="楷体" panose="02010609060101010101" charset="-122"/>
                <a:sym typeface="+mn-ea"/>
              </a:rPr>
              <a:t>3.</a:t>
            </a: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第一次合作以新三民主义作为政治基础</a:t>
            </a:r>
          </a:p>
          <a:p>
            <a:pPr lvl="0" algn="l">
              <a:lnSpc>
                <a:spcPct val="150000"/>
              </a:lnSpc>
            </a:pPr>
            <a:r>
              <a:rPr lang="en-US" altLang="zh-CN" sz="2000" dirty="0">
                <a:solidFill>
                  <a:schemeClr val="tx1"/>
                </a:solidFill>
                <a:latin typeface="楷体" panose="02010609060101010101" charset="-122"/>
                <a:ea typeface="楷体" panose="02010609060101010101" charset="-122"/>
                <a:cs typeface="楷体" panose="02010609060101010101" charset="-122"/>
                <a:sym typeface="+mn-ea"/>
              </a:rPr>
              <a:t>4.1927</a:t>
            </a: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年，汪精卫发动的</a:t>
            </a:r>
            <a:r>
              <a:rPr lang="en-US" altLang="zh-CN" sz="2000" dirty="0">
                <a:solidFill>
                  <a:schemeClr val="tx1"/>
                </a:solidFill>
                <a:latin typeface="楷体" panose="02010609060101010101" charset="-122"/>
                <a:ea typeface="楷体" panose="02010609060101010101" charset="-122"/>
                <a:cs typeface="楷体" panose="02010609060101010101" charset="-122"/>
                <a:sym typeface="+mn-ea"/>
              </a:rPr>
              <a:t>“</a:t>
            </a: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七一五政变</a:t>
            </a:r>
            <a:r>
              <a:rPr lang="en-US" altLang="zh-CN" sz="2000" dirty="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sz="2000" dirty="0">
              <a:solidFill>
                <a:schemeClr val="tx1"/>
              </a:solidFill>
              <a:latin typeface="楷体" panose="02010609060101010101" charset="-122"/>
              <a:ea typeface="楷体" panose="02010609060101010101" charset="-122"/>
              <a:cs typeface="楷体" panose="02010609060101010101" charset="-122"/>
              <a:sym typeface="+mn-ea"/>
            </a:endParaRPr>
          </a:p>
          <a:p>
            <a:pPr lvl="0" algn="l">
              <a:lnSpc>
                <a:spcPct val="150000"/>
              </a:lnSpc>
            </a:pPr>
            <a:endParaRPr lang="en-US" altLang="zh-CN" sz="2000" dirty="0">
              <a:solidFill>
                <a:schemeClr val="tx1"/>
              </a:solidFill>
              <a:latin typeface="楷体" panose="02010609060101010101" charset="-122"/>
              <a:ea typeface="楷体" panose="02010609060101010101" charset="-122"/>
              <a:cs typeface="楷体" panose="02010609060101010101" charset="-122"/>
            </a:endParaRPr>
          </a:p>
          <a:p>
            <a:pPr lvl="0" algn="l">
              <a:lnSpc>
                <a:spcPct val="150000"/>
              </a:lnSpc>
              <a:spcBef>
                <a:spcPts val="0"/>
              </a:spcBef>
            </a:pPr>
            <a:endParaRPr lang="en-US" altLang="zh-CN" sz="2000" dirty="0">
              <a:solidFill>
                <a:schemeClr val="tx1"/>
              </a:solidFill>
              <a:latin typeface="楷体" panose="02010609060101010101" charset="-122"/>
              <a:ea typeface="楷体" panose="02010609060101010101" charset="-122"/>
              <a:cs typeface="楷体" panose="02010609060101010101" charset="-122"/>
            </a:endParaRPr>
          </a:p>
        </p:txBody>
      </p:sp>
      <p:grpSp>
        <p:nvGrpSpPr>
          <p:cNvPr id="15" name="组合 14"/>
          <p:cNvGrpSpPr/>
          <p:nvPr/>
        </p:nvGrpSpPr>
        <p:grpSpPr>
          <a:xfrm>
            <a:off x="205740" y="1876640"/>
            <a:ext cx="4516264" cy="3157661"/>
            <a:chOff x="1410" y="2620"/>
            <a:chExt cx="14054" cy="6653"/>
          </a:xfrm>
        </p:grpSpPr>
        <p:sp>
          <p:nvSpPr>
            <p:cNvPr id="16" name="圆角矩形 15"/>
            <p:cNvSpPr/>
            <p:nvPr/>
          </p:nvSpPr>
          <p:spPr>
            <a:xfrm>
              <a:off x="1410" y="5182"/>
              <a:ext cx="6077" cy="1164"/>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1600" dirty="0">
                  <a:solidFill>
                    <a:schemeClr val="tx1"/>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近代中国的</a:t>
              </a:r>
              <a:r>
                <a:rPr lang="en-US" altLang="zh-CN" sz="1600" dirty="0">
                  <a:solidFill>
                    <a:schemeClr val="tx1"/>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3</a:t>
              </a:r>
              <a:r>
                <a:rPr lang="zh-CN" altLang="en-US" sz="1600" dirty="0">
                  <a:solidFill>
                    <a:schemeClr val="tx1"/>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位大佬</a:t>
              </a:r>
            </a:p>
          </p:txBody>
        </p:sp>
        <p:sp>
          <p:nvSpPr>
            <p:cNvPr id="17" name="左大括号 16"/>
            <p:cNvSpPr/>
            <p:nvPr/>
          </p:nvSpPr>
          <p:spPr>
            <a:xfrm>
              <a:off x="7665" y="2801"/>
              <a:ext cx="1520" cy="5926"/>
            </a:xfrm>
            <a:prstGeom prst="leftBrace">
              <a:avLst/>
            </a:prstGeom>
            <a:ln w="15875">
              <a:solidFill>
                <a:srgbClr val="323C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 name="圆角矩形 17"/>
            <p:cNvSpPr/>
            <p:nvPr/>
          </p:nvSpPr>
          <p:spPr>
            <a:xfrm>
              <a:off x="9183" y="5435"/>
              <a:ext cx="6281"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第一次</a:t>
              </a:r>
              <a:r>
                <a:rPr kumimoji="0" lang="en-US"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国共合作</a:t>
              </a:r>
            </a:p>
          </p:txBody>
        </p:sp>
        <p:sp>
          <p:nvSpPr>
            <p:cNvPr id="19" name="圆角矩形 18"/>
            <p:cNvSpPr/>
            <p:nvPr/>
          </p:nvSpPr>
          <p:spPr>
            <a:xfrm>
              <a:off x="9373" y="8303"/>
              <a:ext cx="6019" cy="970"/>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dirty="0">
                  <a:solidFill>
                    <a:schemeClr val="bg1">
                      <a:lumMod val="65000"/>
                    </a:schemeClr>
                  </a:solidFill>
                  <a:latin typeface="微软雅黑" panose="020B0503020204020204" pitchFamily="34" charset="-122"/>
                  <a:ea typeface="微软雅黑" panose="020B0503020204020204" pitchFamily="34" charset="-122"/>
                </a:rPr>
                <a:t>第</a:t>
              </a:r>
              <a:r>
                <a:rPr lang="en-US" altLang="en-US" sz="1400" dirty="0">
                  <a:solidFill>
                    <a:schemeClr val="bg1">
                      <a:lumMod val="65000"/>
                    </a:schemeClr>
                  </a:solidFill>
                  <a:latin typeface="微软雅黑" panose="020B0503020204020204" pitchFamily="34" charset="-122"/>
                  <a:ea typeface="微软雅黑" panose="020B0503020204020204" pitchFamily="34" charset="-122"/>
                </a:rPr>
                <a:t>二</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次</a:t>
              </a:r>
              <a:r>
                <a:rPr lang="en-US" altLang="en-US" sz="1400" dirty="0">
                  <a:solidFill>
                    <a:schemeClr val="bg1">
                      <a:lumMod val="65000"/>
                    </a:schemeClr>
                  </a:solidFill>
                  <a:latin typeface="微软雅黑" panose="020B0503020204020204" pitchFamily="34" charset="-122"/>
                  <a:ea typeface="微软雅黑" panose="020B0503020204020204" pitchFamily="34" charset="-122"/>
                </a:rPr>
                <a:t>国共合作</a:t>
              </a:r>
            </a:p>
          </p:txBody>
        </p:sp>
        <p:sp>
          <p:nvSpPr>
            <p:cNvPr id="20" name="圆角矩形 19"/>
            <p:cNvSpPr/>
            <p:nvPr/>
          </p:nvSpPr>
          <p:spPr>
            <a:xfrm>
              <a:off x="9363" y="2620"/>
              <a:ext cx="6077" cy="911"/>
            </a:xfrm>
            <a:prstGeom prst="round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中国共产党的成立</a:t>
              </a:r>
            </a:p>
          </p:txBody>
        </p:sp>
      </p:grpSp>
      <p:sp>
        <p:nvSpPr>
          <p:cNvPr id="21"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2" name="组合 1"/>
          <p:cNvGrpSpPr/>
          <p:nvPr/>
        </p:nvGrpSpPr>
        <p:grpSpPr>
          <a:xfrm>
            <a:off x="4019550" y="105410"/>
            <a:ext cx="5616575" cy="508000"/>
            <a:chOff x="6308" y="200"/>
            <a:chExt cx="8845" cy="800"/>
          </a:xfrm>
        </p:grpSpPr>
        <p:grpSp>
          <p:nvGrpSpPr>
            <p:cNvPr id="3" name="组合 2"/>
            <p:cNvGrpSpPr/>
            <p:nvPr/>
          </p:nvGrpSpPr>
          <p:grpSpPr>
            <a:xfrm>
              <a:off x="6308" y="200"/>
              <a:ext cx="8845" cy="800"/>
              <a:chOff x="6308" y="200"/>
              <a:chExt cx="8845" cy="800"/>
            </a:xfrm>
          </p:grpSpPr>
          <p:sp>
            <p:nvSpPr>
              <p:cNvPr id="4" name="矩形 3"/>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83%</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1" y="-9525"/>
            <a:ext cx="2422358" cy="651209"/>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真题演练</a:t>
            </a:r>
            <a:endParaRPr lang="zh-CN" altLang="en-US" sz="2400" b="1" dirty="0">
              <a:solidFill>
                <a:schemeClr val="tx1"/>
              </a:solidFill>
              <a:latin typeface="方正启体简体" panose="03000509000000000000" charset="-122"/>
              <a:ea typeface="方正启体简体" panose="03000509000000000000" charset="-122"/>
            </a:endParaRPr>
          </a:p>
        </p:txBody>
      </p:sp>
      <p:sp>
        <p:nvSpPr>
          <p:cNvPr id="5" name="矩形 4"/>
          <p:cNvSpPr/>
          <p:nvPr/>
        </p:nvSpPr>
        <p:spPr>
          <a:xfrm>
            <a:off x="939222" y="1672208"/>
            <a:ext cx="9103136" cy="3969385"/>
          </a:xfrm>
          <a:prstGeom prst="rect">
            <a:avLst/>
          </a:prstGeom>
        </p:spPr>
        <p:txBody>
          <a:bodyPr wrap="square">
            <a:spAutoFit/>
          </a:bodyPr>
          <a:lstStyle/>
          <a:p>
            <a:pPr>
              <a:lnSpc>
                <a:spcPct val="150000"/>
              </a:lnSpc>
            </a:pPr>
            <a:r>
              <a:rPr lang="zh-CN" altLang="en-US" sz="2800" dirty="0">
                <a:latin typeface="方正启体简体" panose="03000509000000000000" charset="-122"/>
                <a:ea typeface="方正启体简体" panose="03000509000000000000" charset="-122"/>
                <a:cs typeface="方正启体简体" panose="03000509000000000000" charset="-122"/>
              </a:rPr>
              <a:t>第一次国共合作的政治基础是（ ）</a:t>
            </a:r>
          </a:p>
          <a:p>
            <a:pPr>
              <a:lnSpc>
                <a:spcPct val="150000"/>
              </a:lnSpc>
            </a:pPr>
            <a:r>
              <a:rPr lang="en-US" altLang="en-US" sz="2800" dirty="0">
                <a:latin typeface="方正启体简体" panose="03000509000000000000" charset="-122"/>
                <a:ea typeface="方正启体简体" panose="03000509000000000000" charset="-122"/>
                <a:cs typeface="方正启体简体" panose="03000509000000000000" charset="-122"/>
              </a:rPr>
              <a:t>A:</a:t>
            </a:r>
            <a:r>
              <a:rPr lang="zh-CN" altLang="en-US" sz="2800" dirty="0">
                <a:latin typeface="方正启体简体" panose="03000509000000000000" charset="-122"/>
                <a:ea typeface="方正启体简体" panose="03000509000000000000" charset="-122"/>
                <a:cs typeface="方正启体简体" panose="03000509000000000000" charset="-122"/>
              </a:rPr>
              <a:t>三民主义</a:t>
            </a:r>
          </a:p>
          <a:p>
            <a:pPr>
              <a:lnSpc>
                <a:spcPct val="150000"/>
              </a:lnSpc>
            </a:pPr>
            <a:r>
              <a:rPr lang="en-US" altLang="en-US" sz="2800" dirty="0">
                <a:latin typeface="方正启体简体" panose="03000509000000000000" charset="-122"/>
                <a:ea typeface="方正启体简体" panose="03000509000000000000" charset="-122"/>
                <a:cs typeface="方正启体简体" panose="03000509000000000000" charset="-122"/>
              </a:rPr>
              <a:t>B:</a:t>
            </a:r>
            <a:r>
              <a:rPr lang="zh-CN" altLang="en-US" sz="2800" dirty="0">
                <a:latin typeface="方正启体简体" panose="03000509000000000000" charset="-122"/>
                <a:ea typeface="方正启体简体" panose="03000509000000000000" charset="-122"/>
                <a:cs typeface="方正启体简体" panose="03000509000000000000" charset="-122"/>
              </a:rPr>
              <a:t>新民主主义</a:t>
            </a:r>
          </a:p>
          <a:p>
            <a:pPr>
              <a:lnSpc>
                <a:spcPct val="150000"/>
              </a:lnSpc>
            </a:pPr>
            <a:r>
              <a:rPr lang="en-US" altLang="en-US" sz="2800" dirty="0">
                <a:solidFill>
                  <a:srgbClr val="C00000"/>
                </a:solidFill>
                <a:latin typeface="方正启体简体" panose="03000509000000000000" charset="-122"/>
                <a:ea typeface="方正启体简体" panose="03000509000000000000" charset="-122"/>
                <a:cs typeface="方正启体简体" panose="03000509000000000000" charset="-122"/>
              </a:rPr>
              <a:t>C:</a:t>
            </a:r>
            <a:r>
              <a:rPr lang="zh-CN" altLang="en-US" sz="2800" dirty="0">
                <a:solidFill>
                  <a:srgbClr val="C00000"/>
                </a:solidFill>
                <a:latin typeface="方正启体简体" panose="03000509000000000000" charset="-122"/>
                <a:ea typeface="方正启体简体" panose="03000509000000000000" charset="-122"/>
                <a:cs typeface="方正启体简体" panose="03000509000000000000" charset="-122"/>
              </a:rPr>
              <a:t>新三民主义</a:t>
            </a:r>
            <a:endParaRPr lang="zh-CN" altLang="en-US" sz="2800" dirty="0">
              <a:latin typeface="方正启体简体" panose="03000509000000000000" charset="-122"/>
              <a:ea typeface="方正启体简体" panose="03000509000000000000" charset="-122"/>
              <a:cs typeface="方正启体简体" panose="03000509000000000000" charset="-122"/>
            </a:endParaRPr>
          </a:p>
          <a:p>
            <a:pPr>
              <a:lnSpc>
                <a:spcPct val="150000"/>
              </a:lnSpc>
            </a:pPr>
            <a:r>
              <a:rPr lang="en-US" altLang="en-US" sz="2800" dirty="0">
                <a:latin typeface="方正启体简体" panose="03000509000000000000" charset="-122"/>
                <a:ea typeface="方正启体简体" panose="03000509000000000000" charset="-122"/>
                <a:cs typeface="方正启体简体" panose="03000509000000000000" charset="-122"/>
              </a:rPr>
              <a:t>D:</a:t>
            </a:r>
            <a:r>
              <a:rPr lang="zh-CN" altLang="en-US" sz="2800" dirty="0">
                <a:latin typeface="方正启体简体" panose="03000509000000000000" charset="-122"/>
                <a:ea typeface="方正启体简体" panose="03000509000000000000" charset="-122"/>
                <a:cs typeface="方正启体简体" panose="03000509000000000000" charset="-122"/>
              </a:rPr>
              <a:t>社会主义</a:t>
            </a:r>
          </a:p>
          <a:p>
            <a:pPr>
              <a:lnSpc>
                <a:spcPct val="150000"/>
              </a:lnSpc>
            </a:pPr>
            <a:r>
              <a:rPr lang="zh-CN" altLang="en-US" sz="2800" dirty="0">
                <a:latin typeface="方正启体简体" panose="03000509000000000000" charset="-122"/>
                <a:ea typeface="方正启体简体" panose="03000509000000000000" charset="-122"/>
                <a:cs typeface="方正启体简体" panose="03000509000000000000" charset="-122"/>
              </a:rPr>
              <a:t>答案：</a:t>
            </a:r>
            <a:r>
              <a:rPr lang="en-US" altLang="en-US" sz="2800" dirty="0">
                <a:latin typeface="方正启体简体" panose="03000509000000000000" charset="-122"/>
                <a:ea typeface="方正启体简体" panose="03000509000000000000" charset="-122"/>
                <a:cs typeface="方正启体简体" panose="03000509000000000000" charset="-122"/>
              </a:rPr>
              <a:t>C</a:t>
            </a:r>
          </a:p>
        </p:txBody>
      </p:sp>
      <p:grpSp>
        <p:nvGrpSpPr>
          <p:cNvPr id="2" name="组合 1"/>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85%</a:t>
              </a: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220"/>
          <p:cNvSpPr/>
          <p:nvPr/>
        </p:nvSpPr>
        <p:spPr>
          <a:xfrm>
            <a:off x="1" y="-9525"/>
            <a:ext cx="2422358" cy="651209"/>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en-US" sz="2400" b="1" dirty="0">
                <a:solidFill>
                  <a:schemeClr val="tx1"/>
                </a:solidFill>
                <a:latin typeface="方正启体简体" panose="03000509000000000000" charset="-122"/>
                <a:ea typeface="方正启体简体" panose="03000509000000000000" charset="-122"/>
              </a:rPr>
              <a:t>真题演练</a:t>
            </a:r>
            <a:endParaRPr lang="zh-CN" altLang="en-US" sz="2400" b="1" dirty="0">
              <a:solidFill>
                <a:schemeClr val="tx1"/>
              </a:solidFill>
              <a:latin typeface="方正启体简体" panose="03000509000000000000" charset="-122"/>
              <a:ea typeface="方正启体简体" panose="03000509000000000000" charset="-122"/>
            </a:endParaRPr>
          </a:p>
        </p:txBody>
      </p:sp>
      <p:sp>
        <p:nvSpPr>
          <p:cNvPr id="5" name="矩形 4"/>
          <p:cNvSpPr/>
          <p:nvPr/>
        </p:nvSpPr>
        <p:spPr>
          <a:xfrm>
            <a:off x="939222" y="1672208"/>
            <a:ext cx="9103136" cy="3322955"/>
          </a:xfrm>
          <a:prstGeom prst="rect">
            <a:avLst/>
          </a:prstGeom>
        </p:spPr>
        <p:txBody>
          <a:bodyPr wrap="square">
            <a:spAutoFit/>
          </a:bodyPr>
          <a:lstStyle/>
          <a:p>
            <a:pPr>
              <a:lnSpc>
                <a:spcPct val="150000"/>
              </a:lnSpc>
            </a:pPr>
            <a:r>
              <a:rPr lang="zh-CN" altLang="en-US" sz="2800" dirty="0">
                <a:latin typeface="方正启体简体" panose="03000509000000000000" charset="-122"/>
                <a:ea typeface="方正启体简体" panose="03000509000000000000" charset="-122"/>
                <a:cs typeface="方正启体简体" panose="03000509000000000000" charset="-122"/>
              </a:rPr>
              <a:t>第一次国共合作的政治基础是（ ）</a:t>
            </a:r>
          </a:p>
          <a:p>
            <a:pPr>
              <a:lnSpc>
                <a:spcPct val="150000"/>
              </a:lnSpc>
            </a:pPr>
            <a:r>
              <a:rPr lang="en-US" altLang="en-US" sz="2800" dirty="0">
                <a:latin typeface="方正启体简体" panose="03000509000000000000" charset="-122"/>
                <a:ea typeface="方正启体简体" panose="03000509000000000000" charset="-122"/>
                <a:cs typeface="方正启体简体" panose="03000509000000000000" charset="-122"/>
              </a:rPr>
              <a:t>A:</a:t>
            </a:r>
            <a:r>
              <a:rPr lang="zh-CN" altLang="en-US" sz="2800" dirty="0">
                <a:latin typeface="方正启体简体" panose="03000509000000000000" charset="-122"/>
                <a:ea typeface="方正启体简体" panose="03000509000000000000" charset="-122"/>
                <a:cs typeface="方正启体简体" panose="03000509000000000000" charset="-122"/>
              </a:rPr>
              <a:t>三民主义</a:t>
            </a:r>
          </a:p>
          <a:p>
            <a:pPr>
              <a:lnSpc>
                <a:spcPct val="150000"/>
              </a:lnSpc>
            </a:pPr>
            <a:r>
              <a:rPr lang="en-US" altLang="en-US" sz="2800" dirty="0">
                <a:latin typeface="方正启体简体" panose="03000509000000000000" charset="-122"/>
                <a:ea typeface="方正启体简体" panose="03000509000000000000" charset="-122"/>
                <a:cs typeface="方正启体简体" panose="03000509000000000000" charset="-122"/>
              </a:rPr>
              <a:t>B:</a:t>
            </a:r>
            <a:r>
              <a:rPr lang="zh-CN" altLang="en-US" sz="2800" dirty="0">
                <a:latin typeface="方正启体简体" panose="03000509000000000000" charset="-122"/>
                <a:ea typeface="方正启体简体" panose="03000509000000000000" charset="-122"/>
                <a:cs typeface="方正启体简体" panose="03000509000000000000" charset="-122"/>
              </a:rPr>
              <a:t>新民主主义</a:t>
            </a:r>
          </a:p>
          <a:p>
            <a:pPr>
              <a:lnSpc>
                <a:spcPct val="150000"/>
              </a:lnSpc>
            </a:pPr>
            <a:r>
              <a:rPr lang="en-US" altLang="en-US" sz="2800" dirty="0">
                <a:latin typeface="方正启体简体" panose="03000509000000000000" charset="-122"/>
                <a:ea typeface="方正启体简体" panose="03000509000000000000" charset="-122"/>
                <a:cs typeface="方正启体简体" panose="03000509000000000000" charset="-122"/>
              </a:rPr>
              <a:t>C:</a:t>
            </a:r>
            <a:r>
              <a:rPr lang="zh-CN" altLang="en-US" sz="2800" dirty="0">
                <a:latin typeface="方正启体简体" panose="03000509000000000000" charset="-122"/>
                <a:ea typeface="方正启体简体" panose="03000509000000000000" charset="-122"/>
                <a:cs typeface="方正启体简体" panose="03000509000000000000" charset="-122"/>
              </a:rPr>
              <a:t>新三民主义</a:t>
            </a:r>
          </a:p>
          <a:p>
            <a:pPr>
              <a:lnSpc>
                <a:spcPct val="150000"/>
              </a:lnSpc>
            </a:pPr>
            <a:r>
              <a:rPr lang="en-US" altLang="en-US" sz="2800" dirty="0">
                <a:latin typeface="方正启体简体" panose="03000509000000000000" charset="-122"/>
                <a:ea typeface="方正启体简体" panose="03000509000000000000" charset="-122"/>
                <a:cs typeface="方正启体简体" panose="03000509000000000000" charset="-122"/>
              </a:rPr>
              <a:t>D:</a:t>
            </a:r>
            <a:r>
              <a:rPr lang="zh-CN" altLang="en-US" sz="2800" dirty="0">
                <a:latin typeface="方正启体简体" panose="03000509000000000000" charset="-122"/>
                <a:ea typeface="方正启体简体" panose="03000509000000000000" charset="-122"/>
                <a:cs typeface="方正启体简体" panose="03000509000000000000" charset="-122"/>
              </a:rPr>
              <a:t>社会主义</a:t>
            </a:r>
          </a:p>
        </p:txBody>
      </p:sp>
      <p:grpSp>
        <p:nvGrpSpPr>
          <p:cNvPr id="2" name="组合 1"/>
          <p:cNvGrpSpPr/>
          <p:nvPr/>
        </p:nvGrpSpPr>
        <p:grpSpPr>
          <a:xfrm>
            <a:off x="4019550" y="105410"/>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84%</a:t>
              </a: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715375" y="1532890"/>
            <a:ext cx="2872105" cy="829945"/>
          </a:xfrm>
          <a:prstGeom prst="rect">
            <a:avLst/>
          </a:prstGeom>
          <a:noFill/>
        </p:spPr>
        <p:txBody>
          <a:bodyPr wrap="square" rtlCol="0" anchor="t">
            <a:spAutoFit/>
          </a:bodyPr>
          <a:lstStyle/>
          <a:p>
            <a:pPr algn="l"/>
            <a:r>
              <a:rPr lang="en-US" altLang="zh-CN" sz="2400" dirty="0">
                <a:solidFill>
                  <a:schemeClr val="tx1"/>
                </a:solidFill>
                <a:latin typeface="方正清刻本悦宋简体" panose="02000000000000000000" pitchFamily="2" charset="-122"/>
                <a:ea typeface="方正清刻本悦宋简体" panose="02000000000000000000" pitchFamily="2" charset="-122"/>
                <a:sym typeface="+mn-ea"/>
              </a:rPr>
              <a:t>15</a:t>
            </a:r>
            <a:r>
              <a:rPr lang="zh-CN" altLang="en-US" sz="2400" dirty="0">
                <a:solidFill>
                  <a:schemeClr val="tx1"/>
                </a:solidFill>
                <a:latin typeface="方正清刻本悦宋简体" panose="02000000000000000000" pitchFamily="2" charset="-122"/>
                <a:ea typeface="方正清刻本悦宋简体" panose="02000000000000000000" pitchFamily="2" charset="-122"/>
                <a:sym typeface="+mn-ea"/>
              </a:rPr>
              <a:t>元现金</a:t>
            </a:r>
            <a:r>
              <a:rPr lang="en-US" altLang="zh-CN" sz="2400" dirty="0">
                <a:solidFill>
                  <a:schemeClr val="tx1"/>
                </a:solidFill>
                <a:latin typeface="方正清刻本悦宋简体" panose="02000000000000000000" pitchFamily="2" charset="-122"/>
                <a:ea typeface="方正清刻本悦宋简体" panose="02000000000000000000" pitchFamily="2" charset="-122"/>
                <a:sym typeface="+mn-ea"/>
              </a:rPr>
              <a:t>+</a:t>
            </a:r>
          </a:p>
          <a:p>
            <a:pPr algn="l"/>
            <a:r>
              <a:rPr lang="en-US" altLang="en-US" sz="2400" dirty="0">
                <a:latin typeface="方正清刻本悦宋简体" panose="02000000000000000000" pitchFamily="2" charset="-122"/>
                <a:ea typeface="方正清刻本悦宋简体" panose="02000000000000000000" pitchFamily="2" charset="-122"/>
                <a:sym typeface="+mn-ea"/>
              </a:rPr>
              <a:t>绝密100道高频考题</a:t>
            </a:r>
            <a:endParaRPr lang="zh-CN" altLang="en-US" sz="2400" b="1" dirty="0">
              <a:solidFill>
                <a:schemeClr val="tx1"/>
              </a:solidFill>
              <a:latin typeface="方正清刻本悦宋简体" panose="02000000000000000000" pitchFamily="2" charset="-122"/>
              <a:ea typeface="方正清刻本悦宋简体" panose="02000000000000000000" pitchFamily="2" charset="-122"/>
              <a:sym typeface="+mn-ea"/>
            </a:endParaRPr>
          </a:p>
        </p:txBody>
      </p:sp>
      <p:pic>
        <p:nvPicPr>
          <p:cNvPr id="3" name="图片 2" descr="timg[1]"/>
          <p:cNvPicPr>
            <a:picLocks noChangeAspect="1"/>
          </p:cNvPicPr>
          <p:nvPr/>
        </p:nvPicPr>
        <p:blipFill>
          <a:blip r:embed="rId3">
            <a:clrChange>
              <a:clrFrom>
                <a:srgbClr val="FFFFFF">
                  <a:alpha val="100000"/>
                </a:srgbClr>
              </a:clrFrom>
              <a:clrTo>
                <a:srgbClr val="FFFFFF">
                  <a:alpha val="100000"/>
                  <a:alpha val="0"/>
                </a:srgbClr>
              </a:clrTo>
            </a:clrChange>
          </a:blip>
          <a:srcRect r="83874" b="878"/>
          <a:stretch>
            <a:fillRect/>
          </a:stretch>
        </p:blipFill>
        <p:spPr>
          <a:xfrm>
            <a:off x="773430" y="1894840"/>
            <a:ext cx="696595" cy="2180590"/>
          </a:xfrm>
          <a:prstGeom prst="rect">
            <a:avLst/>
          </a:prstGeom>
        </p:spPr>
      </p:pic>
      <p:sp>
        <p:nvSpPr>
          <p:cNvPr id="21" name=" 220"/>
          <p:cNvSpPr/>
          <p:nvPr/>
        </p:nvSpPr>
        <p:spPr>
          <a:xfrm>
            <a:off x="0" y="-53340"/>
            <a:ext cx="3596005" cy="622935"/>
          </a:xfrm>
          <a:prstGeom prst="homePlate">
            <a:avLst/>
          </a:prstGeom>
          <a:solidFill>
            <a:schemeClr val="accent6">
              <a:lumMod val="40000"/>
              <a:lumOff val="6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第一次</a:t>
            </a:r>
            <a:r>
              <a:rPr lang="en-US" altLang="en-US" sz="2800" b="1" noProof="0" dirty="0">
                <a:ln>
                  <a:noFill/>
                </a:ln>
                <a:solidFill>
                  <a:schemeClr val="tx1"/>
                </a:solidFill>
                <a:effectLst/>
                <a:uLnTx/>
                <a:uFillTx/>
                <a:latin typeface="方正启体简体" panose="03000509000000000000" charset="-122"/>
                <a:ea typeface="方正启体简体" panose="03000509000000000000" charset="-122"/>
                <a:sym typeface="+mn-ea"/>
              </a:rPr>
              <a:t>国共合作</a:t>
            </a:r>
          </a:p>
        </p:txBody>
      </p:sp>
      <p:grpSp>
        <p:nvGrpSpPr>
          <p:cNvPr id="4" name="组合 3"/>
          <p:cNvGrpSpPr/>
          <p:nvPr/>
        </p:nvGrpSpPr>
        <p:grpSpPr>
          <a:xfrm>
            <a:off x="2686685" y="2731135"/>
            <a:ext cx="5616575" cy="508000"/>
            <a:chOff x="6308" y="200"/>
            <a:chExt cx="8845" cy="800"/>
          </a:xfrm>
        </p:grpSpPr>
        <p:grpSp>
          <p:nvGrpSpPr>
            <p:cNvPr id="15" name="组合 14"/>
            <p:cNvGrpSpPr/>
            <p:nvPr/>
          </p:nvGrpSpPr>
          <p:grpSpPr>
            <a:xfrm>
              <a:off x="6308" y="200"/>
              <a:ext cx="8845" cy="800"/>
              <a:chOff x="6308" y="200"/>
              <a:chExt cx="8845" cy="800"/>
            </a:xfrm>
          </p:grpSpPr>
          <p:sp>
            <p:nvSpPr>
              <p:cNvPr id="16" name="矩形 15"/>
              <p:cNvSpPr/>
              <p:nvPr/>
            </p:nvSpPr>
            <p:spPr>
              <a:xfrm>
                <a:off x="6308" y="200"/>
                <a:ext cx="8845" cy="800"/>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8" y="200"/>
                <a:ext cx="5222" cy="800"/>
              </a:xfrm>
              <a:prstGeom prst="rect">
                <a:avLst/>
              </a:prstGeom>
              <a:solidFill>
                <a:srgbClr val="C10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1656" y="248"/>
              <a:ext cx="1607" cy="75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85%</a:t>
              </a:r>
            </a:p>
          </p:txBody>
        </p:sp>
      </p:grpSp>
      <p:pic>
        <p:nvPicPr>
          <p:cNvPr id="5" name="图片 4"/>
          <p:cNvPicPr>
            <a:picLocks noChangeAspect="1"/>
          </p:cNvPicPr>
          <p:nvPr/>
        </p:nvPicPr>
        <p:blipFill>
          <a:blip r:embed="rId4"/>
          <a:stretch>
            <a:fillRect/>
          </a:stretch>
        </p:blipFill>
        <p:spPr>
          <a:xfrm>
            <a:off x="8794115" y="2465070"/>
            <a:ext cx="2402205" cy="338201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50.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5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6.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7.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98.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169</TotalTime>
  <Words>4455</Words>
  <Application>Microsoft Macintosh PowerPoint</Application>
  <PresentationFormat>宽屏</PresentationFormat>
  <Paragraphs>633</Paragraphs>
  <Slides>120</Slides>
  <Notes>31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120</vt:i4>
      </vt:variant>
    </vt:vector>
  </HeadingPairs>
  <TitlesOfParts>
    <vt:vector size="137" baseType="lpstr">
      <vt:lpstr>等线</vt:lpstr>
      <vt:lpstr>方正启体简体</vt:lpstr>
      <vt:lpstr>方正清刻本悦宋简体</vt:lpstr>
      <vt:lpstr>黑体</vt:lpstr>
      <vt:lpstr>楷体</vt:lpstr>
      <vt:lpstr>李旭科书法</vt:lpstr>
      <vt:lpstr>宋体</vt:lpstr>
      <vt:lpstr>微软雅黑</vt:lpstr>
      <vt:lpstr>幼圆</vt:lpstr>
      <vt:lpstr>Baoli SC</vt:lpstr>
      <vt:lpstr>FZQiTi-S14S</vt:lpstr>
      <vt:lpstr>Microsoft JhengHei</vt:lpstr>
      <vt:lpstr>American Typewriter</vt:lpstr>
      <vt:lpstr>Arial</vt:lpstr>
      <vt:lpstr>Calibri</vt:lpstr>
      <vt:lpstr>Office 主题</vt:lpstr>
      <vt:lpstr>1_Office 主题</vt:lpstr>
      <vt:lpstr>【极简近代史】                           ——1小时搞定中国近现代史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尚德机构小佳老师 带你走进中国革命的前世今生。</vt:lpstr>
      <vt:lpstr> 两个党派，三位革命大佬的爱恨纠葛</vt:lpstr>
      <vt:lpstr>PowerPoint 演示文稿</vt:lpstr>
      <vt:lpstr>PowerPoint 演示文稿</vt:lpstr>
      <vt:lpstr>国民党 &amp; 共产党</vt:lpstr>
      <vt:lpstr>首先我们要弄明白他们是怎么来的。</vt:lpstr>
      <vt:lpstr>姓名：中国国民党 曾用名：中国民主同盟、中华革命党 祖籍：广东香山“兴中会” 出生年月：1894年11月24日&amp;1919年10月10日 监护人：孙中山、蒋介石等 现居住地：中国台湾</vt:lpstr>
      <vt:lpstr>那么共产党怎么来的呢？</vt:lpstr>
      <vt:lpstr>PowerPoint 演示文稿</vt:lpstr>
      <vt:lpstr>新的思想带来的是什么呢？</vt:lpstr>
      <vt:lpstr>愤怒</vt:lpstr>
      <vt:lpstr>PowerPoint 演示文稿</vt:lpstr>
      <vt:lpstr>因为一次会议</vt:lpstr>
      <vt:lpstr>“巴黎和会”</vt:lpstr>
      <vt:lpstr>PowerPoint 演示文稿</vt:lpstr>
      <vt:lpstr>PowerPoint 演示文稿</vt:lpstr>
      <vt:lpstr>出来混迟早是要还的 —— 成王败寇 认输了我们就坐下来谈谈</vt:lpstr>
      <vt:lpstr>老师啊，人家开会跟我们有啥关系啊？</vt:lpstr>
      <vt:lpstr>PowerPoint 演示文稿</vt:lpstr>
      <vt:lpstr>我们的目的很简单: 希望德国能把我们的土地还回来！</vt:lpstr>
      <vt:lpstr>结果...... 《凡尔赛条约》指出：   德国对山东的经济政治权转交给日本！</vt:lpstr>
      <vt:lpstr>中国人爆发了</vt:lpstr>
      <vt:lpstr>确切来说这一次无产阶级怒了！</vt:lpstr>
      <vt:lpstr>继续愤怒！</vt:lpstr>
      <vt:lpstr>PowerPoint 演示文稿</vt:lpstr>
      <vt:lpstr>     五四运动很重要！</vt:lpstr>
      <vt:lpstr>1.因为这次我们赢了</vt:lpstr>
      <vt:lpstr>2.标志着新民主主义革命的开始</vt:lpstr>
      <vt:lpstr>2.标志着新民主主义革命的开始</vt:lpstr>
      <vt:lpstr>3.五四运动后早期的马克思主义者出现</vt:lpstr>
      <vt:lpstr>3.五四运动后早期的马克思主义者出现</vt:lpstr>
      <vt:lpstr>3.五四运动后早期的马克思主义者出现</vt:lpstr>
      <vt:lpstr>PowerPoint 演示文稿</vt:lpstr>
      <vt:lpstr>PowerPoint 演示文稿</vt:lpstr>
      <vt:lpstr>PowerPoint 演示文稿</vt:lpstr>
      <vt:lpstr>PowerPoint 演示文稿</vt:lpstr>
      <vt:lpstr>PowerPoint 演示文稿</vt:lpstr>
      <vt:lpstr>PowerPoint 演示文稿</vt:lpstr>
      <vt:lpstr>1921年7月1日 中国共产党成立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这是一场为了共同目的，跨越中国南北的合作。</vt:lpstr>
      <vt:lpstr>PowerPoint 演示文稿</vt:lpstr>
      <vt:lpstr>PowerPoint 演示文稿</vt:lpstr>
      <vt:lpstr>PowerPoint 演示文稿</vt:lpstr>
      <vt:lpstr>PowerPoint 演示文稿</vt:lpstr>
      <vt:lpstr>  一开始是不错的？ 后来……再说后来吧......</vt:lpstr>
      <vt:lpstr>PowerPoint 演示文稿</vt:lpstr>
      <vt:lpstr>PowerPoint 演示文稿</vt:lpstr>
      <vt:lpstr>PowerPoint 演示文稿</vt:lpstr>
      <vt:lpstr>PowerPoint 演示文稿</vt:lpstr>
      <vt:lpstr>PowerPoint 演示文稿</vt:lpstr>
      <vt:lpstr>PowerPoint 演示文稿</vt:lpstr>
      <vt:lpstr>不干好事就得收拾！ 来啊！组队！揍他们！</vt:lpstr>
      <vt:lpstr>但是就在这个时候 他走了......</vt:lpstr>
      <vt:lpstr>PowerPoint 演示文稿</vt:lpstr>
      <vt:lpstr>1925年7月，国民政府成立。 部队统一编成国民革命军。</vt:lpstr>
      <vt:lpstr>北伐战争开始了</vt:lpstr>
      <vt:lpstr>北伐虽然在进行，但是孙中山犯了一个错误！ </vt:lpstr>
      <vt:lpstr>遗言太短了吧！ 救中国我们知道啊！ 关键是让谁救啊！</vt:lpstr>
      <vt:lpstr>没有规定下一任继承人，大家都各怀鬼胎  再加上......</vt:lpstr>
      <vt:lpstr>这场声势浩大的革命引起了他们的恐慌。</vt:lpstr>
      <vt:lpstr>别忘了帝国主义啊！ 架势这么猛这些殖民者也会怕的！</vt:lpstr>
      <vt:lpstr>他们开始策反......</vt:lpstr>
      <vt:lpstr>他们都是孙中山的小弟</vt:lpstr>
      <vt:lpstr>武汉国民政府</vt:lpstr>
      <vt:lpstr>南京国民政府</vt:lpstr>
      <vt:lpstr>互相看不惯的两个人，但是却有一个共同点。</vt:lpstr>
      <vt:lpstr>不喜欢共产党</vt:lpstr>
      <vt:lpstr>1927年4月12日 ——发动政变“清党反共” 史称：“四一二政变”</vt:lpstr>
      <vt:lpstr>1927年7月15日 ——宣布与共决裂史称：“七一五政变” 标志着第一次国共合作的破裂和大革命的失败</vt:lpstr>
      <vt:lpstr>合作虽然破裂，但是也有让人欢喜的事情。</vt:lpstr>
      <vt:lpstr>北伐战争是胜利的。 那是1927年春天，在国民党还没有开始反共的时候 </vt:lpstr>
      <vt:lpstr>张学良于（1928年）12月29日发出通告 宣布“遵守三民主义，服从国民政府，改易旗帜”。 北洋军阀不再作为独立的政治力量继续存在，国民党在全国范围内建立了自己的统治。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还记得你温柔的说过： 要为着共同的目标一起努力。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注意！外敌入侵！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学习是一种信仰</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Microsoft Office User</cp:lastModifiedBy>
  <cp:revision>57</cp:revision>
  <cp:lastPrinted>2018-06-14T10:28:43Z</cp:lastPrinted>
  <dcterms:created xsi:type="dcterms:W3CDTF">2018-05-29T03:47:00Z</dcterms:created>
  <dcterms:modified xsi:type="dcterms:W3CDTF">2018-06-14T10:40:51Z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